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65" r:id="rId4"/>
    <p:sldId id="267" r:id="rId5"/>
    <p:sldId id="268" r:id="rId6"/>
    <p:sldId id="269" r:id="rId7"/>
    <p:sldId id="266" r:id="rId8"/>
    <p:sldId id="271" r:id="rId9"/>
    <p:sldId id="257" r:id="rId10"/>
    <p:sldId id="262" r:id="rId11"/>
    <p:sldId id="263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9F24E-E7F8-431C-8166-A4D66019AAF4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5418F-CDD7-4CAA-ABEE-AF568F3FB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5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effectLst/>
                <a:latin typeface="+mn-lt"/>
                <a:ea typeface="Calibri"/>
                <a:cs typeface="Times New Roman"/>
              </a:rPr>
              <a:t>1.  </a:t>
            </a:r>
            <a:r>
              <a:rPr lang="en-US" sz="1200" b="0" dirty="0" smtClean="0">
                <a:effectLst/>
                <a:latin typeface="+mn-lt"/>
                <a:ea typeface="Calibri"/>
                <a:cs typeface="Times New Roman"/>
              </a:rPr>
              <a:t>Within in the school context, the ultimate goal of discipline is to create a safe atmosphere where learning is paramount. </a:t>
            </a:r>
            <a:endParaRPr lang="en-US" sz="1050" b="0" dirty="0" smtClean="0">
              <a:effectLst/>
              <a:latin typeface="+mn-lt"/>
              <a:ea typeface="Calibri"/>
              <a:cs typeface="Times New Roman"/>
            </a:endParaRPr>
          </a:p>
          <a:p>
            <a:r>
              <a:rPr lang="en-US" dirty="0" smtClean="0"/>
              <a:t>      In your teams, discuss and write down the three top characteristics of the safest schools according to the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5418F-CDD7-4CAA-ABEE-AF568F3FB0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91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0CC2CA0-6055-44C1-9939-17448FC72011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96EE0A-CBE8-4EEC-8557-364437073A3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moss\AppData\Local\Temp\Publication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6" t="20289" r="9437" b="17020"/>
          <a:stretch/>
        </p:blipFill>
        <p:spPr bwMode="auto">
          <a:xfrm>
            <a:off x="1066798" y="381000"/>
            <a:ext cx="6934201" cy="617220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233055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Violence in our Schools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2095500" y="48006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Stop the Madness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2430459"/>
            <a:ext cx="2133600" cy="215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37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5479471" y="4977245"/>
            <a:ext cx="17526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Handguns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479471" y="3477489"/>
            <a:ext cx="1752600" cy="997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Fighting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633843" y="3276600"/>
            <a:ext cx="1752600" cy="1371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Destruction of Property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489862" y="2000248"/>
            <a:ext cx="1752600" cy="1028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Battery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47699" y="381000"/>
            <a:ext cx="1752600" cy="12191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Deadly Weapons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64571" y="2031422"/>
            <a:ext cx="1752600" cy="966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Defiance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33842" y="5091545"/>
            <a:ext cx="17526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Intimidation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667433"/>
            <a:ext cx="5257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latin typeface="Calibri" panose="020F0502020204030204" pitchFamily="34" charset="0"/>
              </a:rPr>
              <a:t>2014 – 2015 School Year</a:t>
            </a:r>
            <a:endParaRPr lang="en-US" sz="3600" u="sng" dirty="0">
              <a:latin typeface="Calibri" panose="020F0502020204030204" pitchFamily="34" charset="0"/>
            </a:endParaRPr>
          </a:p>
        </p:txBody>
      </p:sp>
      <p:sp>
        <p:nvSpPr>
          <p:cNvPr id="10" name="Explosion 1 9"/>
          <p:cNvSpPr/>
          <p:nvPr/>
        </p:nvSpPr>
        <p:spPr>
          <a:xfrm>
            <a:off x="2736273" y="495301"/>
            <a:ext cx="1143000" cy="99059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56 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1" name="Explosion 1 10"/>
          <p:cNvSpPr/>
          <p:nvPr/>
        </p:nvSpPr>
        <p:spPr>
          <a:xfrm>
            <a:off x="2895600" y="2008907"/>
            <a:ext cx="12192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772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" name="Explosion 1 11"/>
          <p:cNvSpPr/>
          <p:nvPr/>
        </p:nvSpPr>
        <p:spPr>
          <a:xfrm>
            <a:off x="3048000" y="3553690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94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3" name="Explosion 1 12"/>
          <p:cNvSpPr/>
          <p:nvPr/>
        </p:nvSpPr>
        <p:spPr>
          <a:xfrm>
            <a:off x="3048000" y="5105400"/>
            <a:ext cx="10668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269</a:t>
            </a:r>
            <a:endParaRPr lang="en-US" dirty="0"/>
          </a:p>
        </p:txBody>
      </p:sp>
      <p:sp>
        <p:nvSpPr>
          <p:cNvPr id="14" name="Explosion 1 13"/>
          <p:cNvSpPr/>
          <p:nvPr/>
        </p:nvSpPr>
        <p:spPr>
          <a:xfrm>
            <a:off x="7620000" y="2083375"/>
            <a:ext cx="10668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338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5" name="Explosion 1 14"/>
          <p:cNvSpPr/>
          <p:nvPr/>
        </p:nvSpPr>
        <p:spPr>
          <a:xfrm>
            <a:off x="7620000" y="3553690"/>
            <a:ext cx="12192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1403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6" name="Explosion 1 15"/>
          <p:cNvSpPr/>
          <p:nvPr/>
        </p:nvSpPr>
        <p:spPr>
          <a:xfrm>
            <a:off x="7620000" y="4942609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4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7010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Calibri" panose="020F0502020204030204" pitchFamily="34" charset="0"/>
              </a:rPr>
              <a:t>Bullying:</a:t>
            </a:r>
            <a:r>
              <a:rPr lang="en-US" sz="4400" dirty="0" smtClean="0">
                <a:latin typeface="Calibri" panose="020F0502020204030204" pitchFamily="34" charset="0"/>
              </a:rPr>
              <a:t>  </a:t>
            </a:r>
          </a:p>
          <a:p>
            <a:endParaRPr lang="en-US" sz="4400" dirty="0" smtClean="0">
              <a:latin typeface="Calibri" panose="020F0502020204030204" pitchFamily="34" charset="0"/>
            </a:endParaRPr>
          </a:p>
          <a:p>
            <a:pPr algn="just"/>
            <a:r>
              <a:rPr lang="en-US" sz="4000" dirty="0" smtClean="0">
                <a:latin typeface="Calibri" panose="020F0502020204030204" pitchFamily="34" charset="0"/>
              </a:rPr>
              <a:t>When someone repeatedly and on purpose says or does mean or hurtful things to another person who has a hard time defending himself or herself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477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 rot="16200000">
            <a:off x="509157" y="329043"/>
            <a:ext cx="1676400" cy="17803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8800" dirty="0" smtClean="0">
                <a:latin typeface="Calibri" panose="020F0502020204030204" pitchFamily="34" charset="0"/>
              </a:rPr>
              <a:t>R</a:t>
            </a:r>
            <a:endParaRPr lang="en-US" sz="8800" dirty="0">
              <a:latin typeface="Calibri" panose="020F0502020204030204" pitchFamily="34" charset="0"/>
            </a:endParaRPr>
          </a:p>
        </p:txBody>
      </p:sp>
      <p:sp>
        <p:nvSpPr>
          <p:cNvPr id="3" name="Flowchart: Delay 2"/>
          <p:cNvSpPr/>
          <p:nvPr/>
        </p:nvSpPr>
        <p:spPr>
          <a:xfrm rot="16200000">
            <a:off x="599217" y="2628901"/>
            <a:ext cx="1600198" cy="167640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8800" dirty="0" smtClean="0">
                <a:latin typeface="Calibri" panose="020F0502020204030204" pitchFamily="34" charset="0"/>
              </a:rPr>
              <a:t>I</a:t>
            </a:r>
            <a:endParaRPr lang="en-US" sz="8800" dirty="0">
              <a:latin typeface="Calibri" panose="020F0502020204030204" pitchFamily="34" charset="0"/>
            </a:endParaRPr>
          </a:p>
        </p:txBody>
      </p:sp>
      <p:sp>
        <p:nvSpPr>
          <p:cNvPr id="4" name="Flowchart: Delay 3"/>
          <p:cNvSpPr/>
          <p:nvPr/>
        </p:nvSpPr>
        <p:spPr>
          <a:xfrm rot="16200000">
            <a:off x="597694" y="4687824"/>
            <a:ext cx="1603248" cy="167640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8800" dirty="0" smtClean="0">
                <a:latin typeface="Calibri" panose="020F0502020204030204" pitchFamily="34" charset="0"/>
              </a:rPr>
              <a:t>P</a:t>
            </a:r>
            <a:endParaRPr lang="en-US" sz="8800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533400"/>
            <a:ext cx="472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Repeated:</a:t>
            </a:r>
          </a:p>
          <a:p>
            <a:endParaRPr lang="en-US" sz="1400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The bullying happens over and over again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71455" y="2667002"/>
            <a:ext cx="4724400" cy="1523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Intended:</a:t>
            </a:r>
          </a:p>
          <a:p>
            <a:endParaRPr lang="en-US" sz="1400" b="1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The bullying happens on purpose.  It is an Intentional aggressive action.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71455" y="4876800"/>
            <a:ext cx="4724400" cy="1450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Power Imbalance:</a:t>
            </a:r>
          </a:p>
          <a:p>
            <a:pPr algn="ctr"/>
            <a:endParaRPr lang="en-US" sz="1400" dirty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The bullying creates a power imbalance causing one student to feel very small and powerless.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9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53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alibri" panose="020F0502020204030204" pitchFamily="34" charset="0"/>
              </a:rPr>
              <a:t>Types of Bullying</a:t>
            </a:r>
            <a:endParaRPr lang="en-US" sz="4400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https://teamawesomeucf.wikispaces.com/file/view/phonebullyREX1409_468x324.jpg/203851066/365x245/phonebullyREX1409_468x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219199"/>
            <a:ext cx="3657601" cy="245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sych2go.net/wp-content/uploads/2015/08/437735ff72e8eb42ab4dbce7796b1f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5" y="3733800"/>
            <a:ext cx="3886200" cy="300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omefare.donnamoderna.com/wp-content/uploads/2015/09/bullism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733799"/>
            <a:ext cx="4500221" cy="300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33.media.tumblr.com/241f6a8c4e6b5e41eabf2a4de85513a4/tumblr_inline_nh4a1l8ORw1su3je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1559"/>
            <a:ext cx="3956727" cy="346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75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61" y="685800"/>
            <a:ext cx="8396073" cy="548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8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94855"/>
            <a:ext cx="73914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Calibri" panose="020F0502020204030204" pitchFamily="34" charset="0"/>
              </a:rPr>
              <a:t>Stop the Madness</a:t>
            </a:r>
            <a:endParaRPr lang="en-US" sz="66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8670853">
            <a:off x="419749" y="3190908"/>
            <a:ext cx="40386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Pay Attention</a:t>
            </a:r>
            <a:endParaRPr lang="en-US" sz="5400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3118965">
            <a:off x="4586728" y="3148733"/>
            <a:ext cx="380099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Get Involved</a:t>
            </a:r>
            <a:endParaRPr lang="en-US" sz="54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8745" y="5652655"/>
            <a:ext cx="543791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Never Look Away</a:t>
            </a:r>
            <a:endParaRPr lang="en-US" sz="5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745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2073475"/>
            <a:ext cx="960120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2400" b="1" dirty="0" smtClean="0">
                <a:effectLst/>
                <a:latin typeface="Calibri"/>
                <a:ea typeface="Calibri"/>
                <a:cs typeface="Times New Roman"/>
              </a:rPr>
              <a:t>1.  Teachers view parents as partners in educating the child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8927" y="6858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 panose="020F0502020204030204" pitchFamily="34" charset="0"/>
              </a:rPr>
              <a:t>In the safest schools? </a:t>
            </a: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036" y="3528205"/>
            <a:ext cx="685800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en-US" sz="2400" b="1" dirty="0" smtClean="0">
                <a:effectLst/>
                <a:latin typeface="Calibri"/>
                <a:ea typeface="Calibri"/>
                <a:cs typeface="Times New Roman"/>
              </a:rPr>
              <a:t>2.  Teachers offer academic support to students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8818" y="4835092"/>
            <a:ext cx="9441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/>
                <a:latin typeface="Calibri"/>
                <a:ea typeface="Calibri"/>
                <a:cs typeface="Times New Roman"/>
              </a:rPr>
              <a:t>3.  There is trust between teachers, student, parents, </a:t>
            </a:r>
          </a:p>
          <a:p>
            <a:r>
              <a:rPr lang="en-US" sz="2400" b="1" dirty="0">
                <a:latin typeface="Calibri"/>
                <a:ea typeface="Calibri"/>
                <a:cs typeface="Times New Roman"/>
              </a:rPr>
              <a:t> </a:t>
            </a:r>
            <a:r>
              <a:rPr lang="en-US" sz="2400" b="1" dirty="0" smtClean="0">
                <a:latin typeface="Calibri"/>
                <a:ea typeface="Calibri"/>
                <a:cs typeface="Times New Roman"/>
              </a:rPr>
              <a:t>       and </a:t>
            </a:r>
            <a:r>
              <a:rPr lang="en-US" sz="2400" b="1" dirty="0" smtClean="0">
                <a:effectLst/>
                <a:latin typeface="Calibri"/>
                <a:ea typeface="Calibri"/>
                <a:cs typeface="Times New Roman"/>
              </a:rPr>
              <a:t>administration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222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8981" y="2286000"/>
            <a:ext cx="73152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Calibri" panose="020F0502020204030204" pitchFamily="34" charset="0"/>
              </a:rPr>
              <a:t>Set expectations for positive behavior</a:t>
            </a:r>
            <a:endParaRPr lang="en-US" sz="3600" dirty="0">
              <a:latin typeface="Calibri" panose="020F050202020403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52054" y="3740727"/>
            <a:ext cx="7322127" cy="1184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Calibri" panose="020F0502020204030204" pitchFamily="34" charset="0"/>
              </a:rPr>
              <a:t>Teach the positive behavior </a:t>
            </a:r>
            <a:endParaRPr lang="en-US" sz="3600" dirty="0">
              <a:latin typeface="Calibri" panose="020F050202020403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4736" y="5112327"/>
            <a:ext cx="7315200" cy="11360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Calibri" panose="020F0502020204030204" pitchFamily="34" charset="0"/>
              </a:rPr>
              <a:t>Reinforce positive behavior</a:t>
            </a:r>
            <a:endParaRPr lang="en-US" sz="3600" dirty="0">
              <a:latin typeface="Calibri" panose="020F0502020204030204" pitchFamily="34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2819400" y="228600"/>
            <a:ext cx="3352800" cy="18288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atin typeface="Calibri" panose="020F0502020204030204" pitchFamily="34" charset="0"/>
              </a:rPr>
              <a:t>PBIS</a:t>
            </a:r>
            <a:endParaRPr lang="en-US" sz="8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32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09600" y="457200"/>
            <a:ext cx="7467600" cy="5410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alibri" panose="020F0502020204030204" pitchFamily="34" charset="0"/>
              </a:rPr>
              <a:t>Finally . . .   </a:t>
            </a:r>
          </a:p>
          <a:p>
            <a:pPr algn="ctr"/>
            <a:r>
              <a:rPr lang="en-US" sz="3200" b="1" dirty="0" smtClean="0">
                <a:latin typeface="Calibri" panose="020F0502020204030204" pitchFamily="34" charset="0"/>
              </a:rPr>
              <a:t>The </a:t>
            </a:r>
            <a:r>
              <a:rPr lang="en-US" sz="3200" b="1" dirty="0">
                <a:latin typeface="Calibri" panose="020F0502020204030204" pitchFamily="34" charset="0"/>
              </a:rPr>
              <a:t>most important </a:t>
            </a:r>
            <a:r>
              <a:rPr lang="en-US" sz="3200" b="1" dirty="0" smtClean="0">
                <a:latin typeface="Calibri" panose="020F0502020204030204" pitchFamily="34" charset="0"/>
              </a:rPr>
              <a:t>ingredient for removing violence from our schools is </a:t>
            </a:r>
            <a:r>
              <a:rPr lang="en-US" sz="3200" b="1" dirty="0">
                <a:latin typeface="Calibri" panose="020F0502020204030204" pitchFamily="34" charset="0"/>
              </a:rPr>
              <a:t>not the </a:t>
            </a:r>
            <a:r>
              <a:rPr lang="en-US" sz="3200" b="1" dirty="0" smtClean="0">
                <a:latin typeface="Calibri" panose="020F0502020204030204" pitchFamily="34" charset="0"/>
              </a:rPr>
              <a:t>discipline code, </a:t>
            </a:r>
            <a:r>
              <a:rPr lang="en-US" sz="3200" b="1" dirty="0">
                <a:latin typeface="Calibri" panose="020F0502020204030204" pitchFamily="34" charset="0"/>
              </a:rPr>
              <a:t>but the quality of relationship </a:t>
            </a:r>
            <a:r>
              <a:rPr lang="en-US" sz="3200" b="1" dirty="0" smtClean="0">
                <a:latin typeface="Calibri" panose="020F0502020204030204" pitchFamily="34" charset="0"/>
              </a:rPr>
              <a:t>we develop </a:t>
            </a:r>
            <a:r>
              <a:rPr lang="en-US" sz="3200" b="1" dirty="0">
                <a:latin typeface="Calibri" panose="020F0502020204030204" pitchFamily="34" charset="0"/>
              </a:rPr>
              <a:t>with students, </a:t>
            </a:r>
            <a:r>
              <a:rPr lang="en-US" sz="3200" b="1" dirty="0" smtClean="0">
                <a:latin typeface="Calibri" panose="020F0502020204030204" pitchFamily="34" charset="0"/>
              </a:rPr>
              <a:t>staff members, </a:t>
            </a:r>
            <a:r>
              <a:rPr lang="en-US" sz="3200" b="1" dirty="0">
                <a:latin typeface="Calibri" panose="020F0502020204030204" pitchFamily="34" charset="0"/>
              </a:rPr>
              <a:t>and parents.</a:t>
            </a:r>
            <a:endParaRPr lang="en-US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241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moss\AppData\Local\Temp\Publication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6" t="20289" r="9437" b="17020"/>
          <a:stretch/>
        </p:blipFill>
        <p:spPr bwMode="auto">
          <a:xfrm>
            <a:off x="1066798" y="381000"/>
            <a:ext cx="6934201" cy="6172200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0828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295</TotalTime>
  <Words>250</Words>
  <Application>Microsoft Office PowerPoint</Application>
  <PresentationFormat>On-screen Show (4:3)</PresentationFormat>
  <Paragraphs>51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Moss</dc:creator>
  <cp:lastModifiedBy>David Moss</cp:lastModifiedBy>
  <cp:revision>27</cp:revision>
  <dcterms:created xsi:type="dcterms:W3CDTF">2014-10-02T02:04:46Z</dcterms:created>
  <dcterms:modified xsi:type="dcterms:W3CDTF">2016-04-12T13:37:59Z</dcterms:modified>
</cp:coreProperties>
</file>