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78" r:id="rId3"/>
    <p:sldId id="257" r:id="rId4"/>
    <p:sldId id="265" r:id="rId5"/>
    <p:sldId id="269" r:id="rId6"/>
    <p:sldId id="270" r:id="rId7"/>
    <p:sldId id="271" r:id="rId8"/>
    <p:sldId id="274" r:id="rId9"/>
    <p:sldId id="275" r:id="rId10"/>
    <p:sldId id="277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0" name="Rectangle 48"/>
          <p:cNvSpPr>
            <a:spLocks noChangeArrowheads="1"/>
          </p:cNvSpPr>
          <p:nvPr userDrawn="1"/>
        </p:nvSpPr>
        <p:spPr bwMode="auto">
          <a:xfrm>
            <a:off x="0" y="0"/>
            <a:ext cx="9144000" cy="58039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433638"/>
            <a:ext cx="8226425" cy="508000"/>
          </a:xfr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4316413"/>
            <a:ext cx="8226425" cy="457200"/>
          </a:xfrm>
        </p:spPr>
        <p:txBody>
          <a:bodyPr anchor="ctr"/>
          <a:lstStyle>
            <a:lvl1pPr algn="ctr">
              <a:defRPr sz="1400" i="1">
                <a:solidFill>
                  <a:schemeClr val="bg1"/>
                </a:solidFill>
              </a:defRPr>
            </a:lvl1pPr>
          </a:lstStyle>
          <a:p>
            <a:fld id="{608DEF62-6DC1-1140-9F64-37717A8C4FDE}" type="datetime4">
              <a:rPr lang="en-US"/>
              <a:pPr/>
              <a:t>April 13, 2018</a:t>
            </a:fld>
            <a:endParaRPr lang="en-US" sz="2000"/>
          </a:p>
        </p:txBody>
      </p:sp>
      <p:sp>
        <p:nvSpPr>
          <p:cNvPr id="309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676400"/>
            <a:ext cx="8226425" cy="776288"/>
          </a:xfrm>
        </p:spPr>
        <p:txBody>
          <a:bodyPr/>
          <a:lstStyle>
            <a:lvl1pPr algn="ctr">
              <a:defRPr sz="4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96" name="Line 24"/>
          <p:cNvSpPr>
            <a:spLocks noChangeShapeType="1"/>
          </p:cNvSpPr>
          <p:nvPr/>
        </p:nvSpPr>
        <p:spPr bwMode="auto">
          <a:xfrm>
            <a:off x="685800" y="3198813"/>
            <a:ext cx="776922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130" name="Picture 58" descr="IUSB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175" y="5899150"/>
            <a:ext cx="1800225" cy="80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D8AA3F-56A1-DE40-941D-8EE95452800D}" type="datetime4">
              <a:rPr lang="en-US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208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F1DD5A-2B4A-9946-89B0-325FA84228DF}" type="datetime4">
              <a:rPr lang="en-US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275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981200"/>
            <a:ext cx="3478213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4613" y="1981200"/>
            <a:ext cx="34798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58BE2C-F43C-5F4C-AEB1-BF69DDD4CABD}" type="datetime4">
              <a:rPr lang="en-US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005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2EFAA5-3578-0347-AFAB-8403A24E781A}" type="datetime4">
              <a:rPr lang="en-US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300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D74CB2-2DBD-224D-9D06-772A1A334CA7}" type="datetime4">
              <a:rPr lang="en-US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87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C8DA74-8840-F343-9DD7-FCC5033EAAC5}" type="datetime4">
              <a:rPr lang="en-US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877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AB1C73-9D96-1145-BBFA-BC16C21D1C0E}" type="datetime4">
              <a:rPr lang="en-US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701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2F8B68-F9FC-4040-A4BD-B6F8A4EF24EA}" type="datetime4">
              <a:rPr lang="en-US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875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D5C81D-8F9C-9B4D-8B77-90C3DE0338BF}" type="datetime4">
              <a:rPr lang="en-US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33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949325"/>
            <a:ext cx="1776413" cy="5070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949325"/>
            <a:ext cx="5181600" cy="5070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6667E3-6933-C142-97C7-E548FD5745D7}" type="datetime4">
              <a:rPr lang="en-US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701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949325"/>
            <a:ext cx="71104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81200"/>
            <a:ext cx="7110413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6781800"/>
            <a:ext cx="9150350" cy="825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15200" y="6248400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solidFill>
                  <a:schemeClr val="bg2"/>
                </a:solidFill>
              </a:defRPr>
            </a:lvl1pPr>
          </a:lstStyle>
          <a:p>
            <a:fld id="{4B4D189A-9F5D-2342-BB6F-32482DFC27EA}" type="datetime4">
              <a:rPr lang="en-US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" y="6248400"/>
            <a:ext cx="4953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solidFill>
                  <a:schemeClr val="bg2"/>
                </a:solidFill>
              </a:defRPr>
            </a:lvl1pPr>
          </a:lstStyle>
          <a:p>
            <a:r>
              <a:rPr lang="en-US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auto">
          <a:xfrm>
            <a:off x="0" y="0"/>
            <a:ext cx="9150350" cy="804863"/>
          </a:xfrm>
          <a:prstGeom prst="rect">
            <a:avLst/>
          </a:prstGeom>
          <a:solidFill>
            <a:srgbClr val="7D11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8" name="Text Box 44"/>
          <p:cNvSpPr txBox="1">
            <a:spLocks noChangeArrowheads="1"/>
          </p:cNvSpPr>
          <p:nvPr/>
        </p:nvSpPr>
        <p:spPr bwMode="auto">
          <a:xfrm>
            <a:off x="381000" y="2743200"/>
            <a:ext cx="3886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070" name="Picture 46" descr="IUSB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71438"/>
            <a:ext cx="1517650" cy="68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Yung%20Blu.mp3" TargetMode="External"/><Relationship Id="rId2" Type="http://schemas.openxmlformats.org/officeDocument/2006/relationships/hyperlink" Target="BBMSVer7.0RevisedOrgMusic_YouTube_720p.mp4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927308"/>
            <a:ext cx="8226425" cy="1197351"/>
          </a:xfrm>
        </p:spPr>
        <p:txBody>
          <a:bodyPr/>
          <a:lstStyle/>
          <a:p>
            <a:r>
              <a:rPr lang="en-US" sz="2400" dirty="0" smtClean="0"/>
              <a:t>An Illustrative Example of a University/School Partnership Designed to Advance an Agenda for Transforming Black Education</a:t>
            </a:r>
            <a:endParaRPr lang="en-US" sz="2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617621" y="2124659"/>
            <a:ext cx="8226425" cy="1103185"/>
          </a:xfrm>
        </p:spPr>
        <p:txBody>
          <a:bodyPr/>
          <a:lstStyle/>
          <a:p>
            <a:r>
              <a:rPr lang="en-US" sz="2000" b="1" dirty="0" smtClean="0"/>
              <a:t>AMERICAN EDUCATIONAL RESEARCH ASSOCIATION CONFERENCE </a:t>
            </a:r>
          </a:p>
          <a:p>
            <a:r>
              <a:rPr lang="en-US" sz="2000" dirty="0" smtClean="0"/>
              <a:t>CHICAGO, IL	April 18, 2015</a:t>
            </a:r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>
          <a:xfrm>
            <a:off x="457200" y="151020"/>
            <a:ext cx="8226425" cy="776288"/>
          </a:xfrm>
        </p:spPr>
        <p:txBody>
          <a:bodyPr/>
          <a:lstStyle/>
          <a:p>
            <a:r>
              <a:rPr lang="en-US" b="1" dirty="0" smtClean="0"/>
              <a:t>Toward Justice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227844"/>
            <a:ext cx="9143999" cy="24560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800" i="0" dirty="0" smtClean="0">
                <a:solidFill>
                  <a:schemeClr val="bg1"/>
                </a:solidFill>
              </a:rPr>
              <a:t>Marvin Lynn, Ph.D., Dean &amp; Professor, IU South Bend</a:t>
            </a:r>
          </a:p>
          <a:p>
            <a:pPr algn="ctr">
              <a:lnSpc>
                <a:spcPct val="80000"/>
              </a:lnSpc>
            </a:pPr>
            <a:endParaRPr lang="en-US" sz="1800" i="0" dirty="0" smtClean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n-US" sz="1800" i="0" dirty="0" smtClean="0">
                <a:solidFill>
                  <a:schemeClr val="bg1"/>
                </a:solidFill>
              </a:rPr>
              <a:t>Hope Davis, Ph.D., Chair &amp; Assistant Professor, IU South Bend</a:t>
            </a:r>
          </a:p>
          <a:p>
            <a:pPr algn="ctr">
              <a:lnSpc>
                <a:spcPct val="80000"/>
              </a:lnSpc>
            </a:pPr>
            <a:endParaRPr lang="en-US" sz="1800" i="0" dirty="0" smtClean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n-US" sz="1800" i="0" dirty="0" smtClean="0">
                <a:solidFill>
                  <a:schemeClr val="bg1"/>
                </a:solidFill>
              </a:rPr>
              <a:t>G. David Moss, Ph.D., Director of African American Student/Parent Services, </a:t>
            </a:r>
          </a:p>
          <a:p>
            <a:pPr algn="ctr">
              <a:lnSpc>
                <a:spcPct val="80000"/>
              </a:lnSpc>
            </a:pPr>
            <a:r>
              <a:rPr lang="en-US" sz="1800" i="0" dirty="0" smtClean="0">
                <a:solidFill>
                  <a:schemeClr val="bg1"/>
                </a:solidFill>
              </a:rPr>
              <a:t>South Bend Community School Corporation</a:t>
            </a:r>
          </a:p>
          <a:p>
            <a:pPr algn="ctr">
              <a:lnSpc>
                <a:spcPct val="80000"/>
              </a:lnSpc>
            </a:pPr>
            <a:endParaRPr lang="en-US" sz="1800" i="0" dirty="0" smtClean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n-US" sz="1800" i="0" dirty="0" smtClean="0">
                <a:solidFill>
                  <a:schemeClr val="bg1"/>
                </a:solidFill>
              </a:rPr>
              <a:t>Lesley Wesley, Program Director, 2015 Summer of Learning, South Bend Community Schools Corporation – 21</a:t>
            </a:r>
            <a:r>
              <a:rPr lang="en-US" sz="1800" i="0" baseline="30000" dirty="0" smtClean="0">
                <a:solidFill>
                  <a:schemeClr val="bg1"/>
                </a:solidFill>
              </a:rPr>
              <a:t>st</a:t>
            </a:r>
            <a:r>
              <a:rPr lang="en-US" sz="1800" i="0" dirty="0" smtClean="0">
                <a:solidFill>
                  <a:schemeClr val="bg1"/>
                </a:solidFill>
              </a:rPr>
              <a:t> Century Community Learning Center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61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77655"/>
            <a:ext cx="9144000" cy="4742145"/>
          </a:xfrm>
        </p:spPr>
        <p:txBody>
          <a:bodyPr/>
          <a:lstStyle/>
          <a:p>
            <a:pPr marL="0" lv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lvl="0" indent="0" algn="ctr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lvl="0" indent="0" algn="ctr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lvl="0" indent="0" algn="ctr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lvl="0" indent="0" algn="ctr">
              <a:buNone/>
            </a:pPr>
            <a:r>
              <a:rPr lang="en-US" sz="3200" b="1" i="1" dirty="0" smtClean="0">
                <a:solidFill>
                  <a:srgbClr val="000000"/>
                </a:solidFill>
              </a:rPr>
              <a:t>Director</a:t>
            </a:r>
            <a:r>
              <a:rPr lang="en-US" i="1" dirty="0" smtClean="0">
                <a:solidFill>
                  <a:srgbClr val="000000"/>
                </a:solidFill>
              </a:rPr>
              <a:t> </a:t>
            </a:r>
          </a:p>
          <a:p>
            <a:pPr marL="0" lvl="0" indent="0" algn="ctr">
              <a:buNone/>
            </a:pPr>
            <a:endParaRPr lang="en-US" i="1" dirty="0" smtClean="0">
              <a:solidFill>
                <a:srgbClr val="000000"/>
              </a:solidFill>
            </a:endParaRPr>
          </a:p>
          <a:p>
            <a:pPr marL="0" lvl="0" indent="0" algn="ctr">
              <a:buNone/>
            </a:pPr>
            <a:r>
              <a:rPr lang="en-US" b="1" i="1" dirty="0" smtClean="0">
                <a:solidFill>
                  <a:srgbClr val="000000"/>
                </a:solidFill>
              </a:rPr>
              <a:t>African </a:t>
            </a:r>
            <a:r>
              <a:rPr lang="en-US" b="1" i="1" dirty="0">
                <a:solidFill>
                  <a:srgbClr val="000000"/>
                </a:solidFill>
              </a:rPr>
              <a:t>American Student and Parent </a:t>
            </a:r>
            <a:r>
              <a:rPr lang="en-US" b="1" i="1" dirty="0" smtClean="0">
                <a:solidFill>
                  <a:srgbClr val="000000"/>
                </a:solidFill>
              </a:rPr>
              <a:t>Services</a:t>
            </a:r>
          </a:p>
          <a:p>
            <a:pPr marL="0" lvl="0" indent="0" algn="ctr">
              <a:buNone/>
            </a:pPr>
            <a:r>
              <a:rPr lang="en-US" b="1" i="1" dirty="0" smtClean="0">
                <a:solidFill>
                  <a:srgbClr val="000000"/>
                </a:solidFill>
              </a:rPr>
              <a:t>South </a:t>
            </a:r>
            <a:r>
              <a:rPr lang="en-US" b="1" i="1" dirty="0">
                <a:solidFill>
                  <a:srgbClr val="000000"/>
                </a:solidFill>
              </a:rPr>
              <a:t>Bend Community School Corporation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AA3F-56A1-DE40-941D-8EE95452800D}" type="datetime4">
              <a:rPr lang="en-US" smtClean="0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74709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G. David Moss, Ph.D.</a:t>
            </a:r>
            <a:endParaRPr lang="en-US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6529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AA3F-56A1-DE40-941D-8EE95452800D}" type="datetime4">
              <a:rPr lang="en-US" smtClean="0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5057"/>
            <a:ext cx="9164529" cy="5858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028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AA3F-56A1-DE40-941D-8EE95452800D}" type="datetime4">
              <a:rPr lang="en-US" smtClean="0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8" y="878562"/>
            <a:ext cx="8815191" cy="56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04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Callout 1"/>
          <p:cNvSpPr/>
          <p:nvPr/>
        </p:nvSpPr>
        <p:spPr>
          <a:xfrm>
            <a:off x="381000" y="2551132"/>
            <a:ext cx="4114800" cy="2286000"/>
          </a:xfrm>
          <a:prstGeom prst="rightArrowCallout">
            <a:avLst>
              <a:gd name="adj1" fmla="val 23805"/>
              <a:gd name="adj2" fmla="val 25000"/>
              <a:gd name="adj3" fmla="val 29776"/>
              <a:gd name="adj4" fmla="val 64977"/>
            </a:avLst>
          </a:prstGeom>
          <a:solidFill>
            <a:schemeClr val="tx2">
              <a:lumMod val="90000"/>
            </a:schemeClr>
          </a:solidFill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50</a:t>
            </a:r>
            <a:r>
              <a:rPr lang="en-US" sz="32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%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18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of the </a:t>
            </a: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lowest           performing students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academically </a:t>
            </a:r>
            <a:r>
              <a:rPr lang="en-US" sz="18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in </a:t>
            </a: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the</a:t>
            </a:r>
            <a:endParaRPr lang="en-US" sz="1800" i="0" dirty="0">
              <a:solidFill>
                <a:srgbClr val="EEECE1">
                  <a:lumMod val="10000"/>
                </a:srgb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district </a:t>
            </a:r>
            <a:r>
              <a:rPr lang="en-US" sz="18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were </a:t>
            </a:r>
            <a:endParaRPr lang="en-US" sz="1800" i="0" dirty="0" smtClean="0">
              <a:solidFill>
                <a:srgbClr val="EEECE1">
                  <a:lumMod val="10000"/>
                </a:srgb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A.A. </a:t>
            </a:r>
            <a:endParaRPr lang="en-US" sz="1800" i="0" dirty="0">
              <a:solidFill>
                <a:srgbClr val="EEECE1">
                  <a:lumMod val="10000"/>
                </a:srgb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Left Arrow Callout 3"/>
          <p:cNvSpPr/>
          <p:nvPr/>
        </p:nvSpPr>
        <p:spPr>
          <a:xfrm>
            <a:off x="4800601" y="2627332"/>
            <a:ext cx="3962400" cy="2133599"/>
          </a:xfrm>
          <a:prstGeom prst="leftArrowCallout">
            <a:avLst>
              <a:gd name="adj1" fmla="val 25000"/>
              <a:gd name="adj2" fmla="val 25000"/>
              <a:gd name="adj3" fmla="val 31397"/>
              <a:gd name="adj4" fmla="val 67124"/>
            </a:avLst>
          </a:prstGeom>
          <a:solidFill>
            <a:schemeClr val="tx2">
              <a:lumMod val="90000"/>
            </a:schemeClr>
          </a:solidFill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78%</a:t>
            </a:r>
            <a:r>
              <a:rPr lang="en-US" sz="18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of the </a:t>
            </a: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students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           expelled were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            A.A.    </a:t>
            </a:r>
            <a:endParaRPr lang="en-US" sz="1800" i="0" dirty="0">
              <a:solidFill>
                <a:srgbClr val="EEECE1">
                  <a:lumMod val="10000"/>
                </a:srgb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2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54</a:t>
            </a:r>
            <a:r>
              <a:rPr lang="en-US" sz="32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% </a:t>
            </a:r>
            <a:r>
              <a:rPr lang="en-US" sz="18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were </a:t>
            </a: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A.A. </a:t>
            </a:r>
            <a:r>
              <a:rPr lang="en-US" sz="18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males</a:t>
            </a:r>
          </a:p>
        </p:txBody>
      </p:sp>
      <p:sp>
        <p:nvSpPr>
          <p:cNvPr id="5" name="Down Arrow Callout 4"/>
          <p:cNvSpPr/>
          <p:nvPr/>
        </p:nvSpPr>
        <p:spPr>
          <a:xfrm>
            <a:off x="3012980" y="851770"/>
            <a:ext cx="3290817" cy="2724227"/>
          </a:xfrm>
          <a:prstGeom prst="downArrowCallout">
            <a:avLst>
              <a:gd name="adj1" fmla="val 14516"/>
              <a:gd name="adj2" fmla="val 25000"/>
              <a:gd name="adj3" fmla="val 25000"/>
              <a:gd name="adj4" fmla="val 55595"/>
            </a:avLst>
          </a:prstGeom>
          <a:solidFill>
            <a:schemeClr val="tx2">
              <a:lumMod val="90000"/>
            </a:schemeClr>
          </a:solidFill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38</a:t>
            </a:r>
            <a:r>
              <a:rPr lang="en-US" sz="32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% </a:t>
            </a:r>
            <a:r>
              <a:rPr lang="en-US" sz="18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of students in Special </a:t>
            </a:r>
            <a:endParaRPr lang="en-US" sz="1800" i="0" dirty="0" smtClean="0">
              <a:solidFill>
                <a:srgbClr val="EEECE1">
                  <a:lumMod val="10000"/>
                </a:srgb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            Education </a:t>
            </a:r>
            <a:r>
              <a:rPr lang="en-US" sz="18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were </a:t>
            </a: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A.A.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en-US" sz="1800" i="0" dirty="0">
              <a:solidFill>
                <a:srgbClr val="EEECE1">
                  <a:lumMod val="10000"/>
                </a:srgb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25</a:t>
            </a:r>
            <a:r>
              <a:rPr lang="en-US" sz="32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% </a:t>
            </a:r>
            <a:r>
              <a:rPr lang="en-US" sz="18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were </a:t>
            </a: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A.A. </a:t>
            </a:r>
            <a:r>
              <a:rPr lang="en-US" sz="18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males </a:t>
            </a:r>
          </a:p>
        </p:txBody>
      </p:sp>
      <p:sp>
        <p:nvSpPr>
          <p:cNvPr id="6" name="Up Arrow Callout 5"/>
          <p:cNvSpPr/>
          <p:nvPr/>
        </p:nvSpPr>
        <p:spPr>
          <a:xfrm>
            <a:off x="2906833" y="3770333"/>
            <a:ext cx="3476767" cy="2943617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50881"/>
            </a:avLst>
          </a:prstGeom>
          <a:solidFill>
            <a:schemeClr val="tx2">
              <a:lumMod val="90000"/>
            </a:schemeClr>
          </a:solidFill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i="0" dirty="0" smtClean="0">
                <a:solidFill>
                  <a:prstClr val="white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2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77</a:t>
            </a:r>
            <a:r>
              <a:rPr lang="en-US" sz="32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% </a:t>
            </a:r>
            <a:endParaRPr lang="en-US" sz="3200" i="0" dirty="0" smtClean="0">
              <a:solidFill>
                <a:srgbClr val="EEECE1">
                  <a:lumMod val="10000"/>
                </a:srgb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of </a:t>
            </a:r>
            <a:r>
              <a:rPr lang="en-US" sz="18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the Special Education </a:t>
            </a: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students recommended for </a:t>
            </a:r>
            <a:r>
              <a:rPr lang="en-US" sz="1800" i="0" dirty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expulsion were </a:t>
            </a:r>
            <a:r>
              <a:rPr lang="en-US" sz="1800" i="0" dirty="0" smtClean="0">
                <a:solidFill>
                  <a:srgbClr val="EEECE1">
                    <a:lumMod val="10000"/>
                  </a:srgb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A.A.</a:t>
            </a:r>
            <a:endParaRPr lang="en-US" sz="1800" i="0" dirty="0">
              <a:solidFill>
                <a:srgbClr val="EEECE1">
                  <a:lumMod val="10000"/>
                </a:srgb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9132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AA3F-56A1-DE40-941D-8EE95452800D}" type="datetime4">
              <a:rPr lang="en-US" smtClean="0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60" y="858106"/>
            <a:ext cx="8931058" cy="580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4032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AA3F-56A1-DE40-941D-8EE95452800D}" type="datetime4">
              <a:rPr lang="en-US" smtClean="0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6896"/>
            <a:ext cx="9031166" cy="5849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442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-13856" y="814191"/>
            <a:ext cx="9144000" cy="1828800"/>
          </a:xfrm>
          <a:prstGeom prst="triangle">
            <a:avLst/>
          </a:prstGeom>
          <a:solidFill>
            <a:schemeClr val="tx2">
              <a:lumMod val="75000"/>
            </a:schemeClr>
          </a:solidFill>
          <a:ln w="19050">
            <a:solidFill>
              <a:schemeClr val="accent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i="0" dirty="0" smtClean="0">
                <a:solidFill>
                  <a:srgbClr val="3E4D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Flourishing </a:t>
            </a:r>
            <a:r>
              <a:rPr lang="en-US" sz="4000" i="0" dirty="0" smtClean="0">
                <a:solidFill>
                  <a:srgbClr val="3E4D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</a:t>
            </a:r>
          </a:p>
        </p:txBody>
      </p:sp>
      <p:sp>
        <p:nvSpPr>
          <p:cNvPr id="5" name="Bevel 4"/>
          <p:cNvSpPr/>
          <p:nvPr/>
        </p:nvSpPr>
        <p:spPr>
          <a:xfrm>
            <a:off x="-13856" y="2642991"/>
            <a:ext cx="2223653" cy="2201449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 err="1" smtClean="0">
                <a:solidFill>
                  <a:prstClr val="white"/>
                </a:solidFill>
              </a:rPr>
              <a:t>Busara</a:t>
            </a:r>
            <a:r>
              <a:rPr lang="en-US" sz="1800" i="0" dirty="0" smtClean="0">
                <a:solidFill>
                  <a:prstClr val="white"/>
                </a:solidFill>
              </a:rPr>
              <a:t> Black Male Summit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 smtClean="0">
                <a:solidFill>
                  <a:prstClr val="white"/>
                </a:solidFill>
                <a:hlinkClick r:id="rId2" action="ppaction://hlinkfile"/>
              </a:rPr>
              <a:t>BBMS</a:t>
            </a:r>
            <a:endParaRPr lang="en-US" sz="1800" i="0" dirty="0" smtClean="0">
              <a:solidFill>
                <a:prstClr val="white"/>
              </a:solidFill>
            </a:endParaRPr>
          </a:p>
        </p:txBody>
      </p:sp>
      <p:sp>
        <p:nvSpPr>
          <p:cNvPr id="6" name="Bevel 5"/>
          <p:cNvSpPr/>
          <p:nvPr/>
        </p:nvSpPr>
        <p:spPr>
          <a:xfrm>
            <a:off x="2403763" y="2642991"/>
            <a:ext cx="2161310" cy="220145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 smtClean="0">
                <a:solidFill>
                  <a:prstClr val="white"/>
                </a:solidFill>
              </a:rPr>
              <a:t>Mindset </a:t>
            </a:r>
            <a:r>
              <a:rPr lang="en-US" sz="1800" i="0" dirty="0" err="1" smtClean="0">
                <a:solidFill>
                  <a:prstClr val="white"/>
                </a:solidFill>
              </a:rPr>
              <a:t>Inititative</a:t>
            </a:r>
            <a:endParaRPr lang="en-US" sz="1800" i="0" dirty="0" smtClean="0">
              <a:solidFill>
                <a:prstClr val="white"/>
              </a:solidFill>
            </a:endParaRPr>
          </a:p>
        </p:txBody>
      </p:sp>
      <p:sp>
        <p:nvSpPr>
          <p:cNvPr id="8" name="Bevel 7"/>
          <p:cNvSpPr/>
          <p:nvPr/>
        </p:nvSpPr>
        <p:spPr>
          <a:xfrm>
            <a:off x="0" y="4960306"/>
            <a:ext cx="2209799" cy="189769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 smtClean="0">
                <a:solidFill>
                  <a:prstClr val="white"/>
                </a:solidFill>
              </a:rPr>
              <a:t>Alfred Tatum</a:t>
            </a:r>
          </a:p>
        </p:txBody>
      </p:sp>
      <p:sp>
        <p:nvSpPr>
          <p:cNvPr id="9" name="Bevel 8"/>
          <p:cNvSpPr/>
          <p:nvPr/>
        </p:nvSpPr>
        <p:spPr>
          <a:xfrm>
            <a:off x="4724400" y="4960305"/>
            <a:ext cx="2209800" cy="189769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700" i="0" dirty="0" err="1" smtClean="0">
                <a:solidFill>
                  <a:prstClr val="white"/>
                </a:solidFill>
              </a:rPr>
              <a:t>Chesare</a:t>
            </a:r>
            <a:r>
              <a:rPr lang="en-US" sz="1700" i="0" dirty="0" smtClean="0">
                <a:solidFill>
                  <a:prstClr val="white"/>
                </a:solidFill>
              </a:rPr>
              <a:t> Warren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700" i="0" dirty="0" smtClean="0">
                <a:solidFill>
                  <a:prstClr val="white"/>
                </a:solidFill>
              </a:rPr>
              <a:t>G. David Moss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700" i="0" dirty="0" smtClean="0">
                <a:solidFill>
                  <a:prstClr val="white"/>
                </a:solidFill>
              </a:rPr>
              <a:t>Ericka Harris</a:t>
            </a:r>
          </a:p>
        </p:txBody>
      </p:sp>
      <p:sp>
        <p:nvSpPr>
          <p:cNvPr id="10" name="Bevel 9"/>
          <p:cNvSpPr/>
          <p:nvPr/>
        </p:nvSpPr>
        <p:spPr>
          <a:xfrm>
            <a:off x="7086600" y="2642991"/>
            <a:ext cx="2057400" cy="2199076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 smtClean="0">
                <a:solidFill>
                  <a:prstClr val="white"/>
                </a:solidFill>
              </a:rPr>
              <a:t>Vision Quest</a:t>
            </a:r>
          </a:p>
        </p:txBody>
      </p:sp>
      <p:sp>
        <p:nvSpPr>
          <p:cNvPr id="11" name="Bevel 10"/>
          <p:cNvSpPr/>
          <p:nvPr/>
        </p:nvSpPr>
        <p:spPr>
          <a:xfrm>
            <a:off x="4724400" y="2642991"/>
            <a:ext cx="2209800" cy="2201451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 smtClean="0">
                <a:solidFill>
                  <a:prstClr val="white"/>
                </a:solidFill>
              </a:rPr>
              <a:t>Classroom Ninjas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 smtClean="0">
                <a:solidFill>
                  <a:prstClr val="white"/>
                </a:solidFill>
                <a:hlinkClick r:id="rId3" action="ppaction://hlinkfile"/>
              </a:rPr>
              <a:t>Young </a:t>
            </a:r>
            <a:r>
              <a:rPr lang="en-US" sz="1800" i="0" dirty="0" err="1" smtClean="0">
                <a:solidFill>
                  <a:prstClr val="white"/>
                </a:solidFill>
                <a:hlinkClick r:id="rId3" action="ppaction://hlinkfile"/>
              </a:rPr>
              <a:t>Blu</a:t>
            </a:r>
            <a:endParaRPr lang="en-US" sz="1800" i="0" dirty="0" smtClean="0">
              <a:solidFill>
                <a:prstClr val="white"/>
              </a:solidFill>
            </a:endParaRPr>
          </a:p>
        </p:txBody>
      </p:sp>
      <p:sp>
        <p:nvSpPr>
          <p:cNvPr id="12" name="Bevel 11"/>
          <p:cNvSpPr/>
          <p:nvPr/>
        </p:nvSpPr>
        <p:spPr>
          <a:xfrm>
            <a:off x="7086600" y="4960306"/>
            <a:ext cx="2057400" cy="18976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 smtClean="0">
                <a:solidFill>
                  <a:prstClr val="white"/>
                </a:solidFill>
              </a:rPr>
              <a:t>On Your Mark</a:t>
            </a:r>
          </a:p>
        </p:txBody>
      </p:sp>
      <p:sp>
        <p:nvSpPr>
          <p:cNvPr id="15" name="Bevel 14"/>
          <p:cNvSpPr/>
          <p:nvPr/>
        </p:nvSpPr>
        <p:spPr>
          <a:xfrm>
            <a:off x="2403763" y="4960306"/>
            <a:ext cx="2161310" cy="189769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0" dirty="0" err="1" smtClean="0">
                <a:solidFill>
                  <a:prstClr val="white"/>
                </a:solidFill>
              </a:rPr>
              <a:t>Hodari</a:t>
            </a:r>
            <a:r>
              <a:rPr lang="en-US" sz="1800" i="0" dirty="0" smtClean="0">
                <a:solidFill>
                  <a:prstClr val="white"/>
                </a:solidFill>
              </a:rPr>
              <a:t> Scholars</a:t>
            </a:r>
          </a:p>
        </p:txBody>
      </p:sp>
    </p:spTree>
    <p:extLst>
      <p:ext uri="{BB962C8B-B14F-4D97-AF65-F5344CB8AC3E}">
        <p14:creationId xmlns:p14="http://schemas.microsoft.com/office/powerpoint/2010/main" val="967880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402882" y="6248400"/>
            <a:ext cx="1600200" cy="304800"/>
          </a:xfrm>
        </p:spPr>
        <p:txBody>
          <a:bodyPr/>
          <a:lstStyle/>
          <a:p>
            <a:fld id="{D8C8DA74-8840-F343-9DD7-FCC5033EAAC5}" type="datetime4">
              <a:rPr lang="en-US" smtClean="0"/>
              <a:pPr/>
              <a:t>April 13, 2018</a:t>
            </a:fld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Customize footer: View menu/Header and Footer</a:t>
            </a:r>
            <a:endParaRPr lang="en-US" sz="1400" i="1">
              <a:solidFill>
                <a:schemeClr val="tx1"/>
              </a:solidFill>
            </a:endParaRPr>
          </a:p>
        </p:txBody>
      </p:sp>
      <p:sp>
        <p:nvSpPr>
          <p:cNvPr id="6" name="Isosceles Triangle 5"/>
          <p:cNvSpPr/>
          <p:nvPr/>
        </p:nvSpPr>
        <p:spPr bwMode="auto">
          <a:xfrm rot="5840510">
            <a:off x="3998118" y="356940"/>
            <a:ext cx="2091847" cy="8116626"/>
          </a:xfrm>
          <a:prstGeom prst="triangl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                 </a:t>
            </a:r>
            <a:r>
              <a:rPr kumimoji="0" lang="en-US" sz="3200" b="0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3200" b="0" i="0" u="sng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Outcomes</a:t>
            </a:r>
            <a:endParaRPr kumimoji="0" lang="en-US" sz="3200" b="0" i="0" u="sng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Flowchart: Connector 6"/>
          <p:cNvSpPr/>
          <p:nvPr/>
        </p:nvSpPr>
        <p:spPr bwMode="auto">
          <a:xfrm>
            <a:off x="885344" y="3608262"/>
            <a:ext cx="2108375" cy="1866377"/>
          </a:xfrm>
          <a:prstGeom prst="flowChartConnector">
            <a:avLst/>
          </a:prstGeom>
          <a:solidFill>
            <a:schemeClr val="tx2">
              <a:lumMod val="75000"/>
            </a:schemeClr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BROTHERS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Flowchart: Connector 7"/>
          <p:cNvSpPr/>
          <p:nvPr/>
        </p:nvSpPr>
        <p:spPr bwMode="auto">
          <a:xfrm>
            <a:off x="5998403" y="4052935"/>
            <a:ext cx="1629948" cy="1421704"/>
          </a:xfrm>
          <a:prstGeom prst="flowChartConnector">
            <a:avLst/>
          </a:prstGeom>
          <a:solidFill>
            <a:schemeClr val="tx2">
              <a:lumMod val="75000"/>
            </a:schemeClr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Caring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Double Wave 9"/>
          <p:cNvSpPr/>
          <p:nvPr/>
        </p:nvSpPr>
        <p:spPr bwMode="auto">
          <a:xfrm>
            <a:off x="151942" y="1125675"/>
            <a:ext cx="1778696" cy="1130671"/>
          </a:xfrm>
          <a:prstGeom prst="doubleWav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Permission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1930638" y="1125676"/>
            <a:ext cx="17788" cy="197161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Rectangle 15"/>
          <p:cNvSpPr/>
          <p:nvPr/>
        </p:nvSpPr>
        <p:spPr bwMode="auto">
          <a:xfrm>
            <a:off x="-33578" y="5505189"/>
            <a:ext cx="9177578" cy="6200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           </a:t>
            </a:r>
            <a:r>
              <a:rPr kumimoji="0" lang="en-US" sz="2000" b="1" i="0" u="none" strike="noStrike" normalizeH="0" baseline="0" dirty="0" smtClean="0">
                <a:ln w="63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Unprecedented Mobilization of Black Men in the Community</a:t>
            </a:r>
            <a:endParaRPr kumimoji="0" lang="en-US" sz="2000" b="0" i="0" u="none" strike="noStrike" cap="none" normalizeH="0" baseline="0" dirty="0">
              <a:ln w="635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Diagonal Stripe 16"/>
          <p:cNvSpPr/>
          <p:nvPr/>
        </p:nvSpPr>
        <p:spPr bwMode="auto">
          <a:xfrm rot="2332250">
            <a:off x="2066726" y="2716095"/>
            <a:ext cx="3988439" cy="1784333"/>
          </a:xfrm>
          <a:prstGeom prst="diagStripe">
            <a:avLst/>
          </a:prstGeom>
          <a:solidFill>
            <a:schemeClr val="tx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i="0" dirty="0">
              <a:solidFill>
                <a:srgbClr val="000000"/>
              </a:solidFill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916498">
            <a:off x="2315301" y="2888316"/>
            <a:ext cx="2855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smtClean="0"/>
              <a:t>Teacher Motivation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1064175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6" grpId="0" animBg="1"/>
      <p:bldP spid="17" grpId="0" animBg="1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402882" y="6248400"/>
            <a:ext cx="1600200" cy="304800"/>
          </a:xfrm>
        </p:spPr>
        <p:txBody>
          <a:bodyPr/>
          <a:lstStyle/>
          <a:p>
            <a:fld id="{D8C8DA74-8840-F343-9DD7-FCC5033EAAC5}" type="datetime4">
              <a:rPr lang="en-US" smtClean="0">
                <a:solidFill>
                  <a:srgbClr val="B0B2B4"/>
                </a:solidFill>
              </a:rPr>
              <a:pPr/>
              <a:t>April 13, 2018</a:t>
            </a:fld>
            <a:endParaRPr lang="en-US" sz="1400" i="1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B0B2B4"/>
                </a:solidFill>
              </a:rPr>
              <a:t>Customize footer: View menu/Header and Footer</a:t>
            </a:r>
            <a:endParaRPr lang="en-US" sz="1400" i="1" dirty="0">
              <a:solidFill>
                <a:srgbClr val="000000"/>
              </a:solidFill>
            </a:endParaRPr>
          </a:p>
        </p:txBody>
      </p:sp>
      <p:sp>
        <p:nvSpPr>
          <p:cNvPr id="6" name="Isosceles Triangle 5"/>
          <p:cNvSpPr/>
          <p:nvPr/>
        </p:nvSpPr>
        <p:spPr bwMode="auto">
          <a:xfrm rot="5840510">
            <a:off x="3998118" y="356940"/>
            <a:ext cx="2091847" cy="8116626"/>
          </a:xfrm>
          <a:prstGeom prst="triangl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3200" i="0" dirty="0" smtClean="0">
                <a:solidFill>
                  <a:srgbClr val="F8F3D2">
                    <a:lumMod val="75000"/>
                  </a:srgbClr>
                </a:solidFill>
                <a:latin typeface="Arial"/>
                <a:ea typeface="ＭＳ Ｐゴシック"/>
              </a:rPr>
              <a:t>                  </a:t>
            </a:r>
            <a:r>
              <a:rPr lang="en-US" sz="3200" i="0" u="sng" dirty="0" smtClean="0">
                <a:solidFill>
                  <a:srgbClr val="F8F3D2">
                    <a:lumMod val="75000"/>
                  </a:srgbClr>
                </a:solidFill>
                <a:latin typeface="Arial"/>
                <a:ea typeface="ＭＳ Ｐゴシック"/>
              </a:rPr>
              <a:t>Outcomes</a:t>
            </a:r>
            <a:endParaRPr lang="en-US" sz="3200" i="0" u="sng" dirty="0">
              <a:solidFill>
                <a:srgbClr val="F8F3D2">
                  <a:lumMod val="75000"/>
                </a:srgbClr>
              </a:solidFill>
              <a:latin typeface="Arial"/>
              <a:ea typeface="ＭＳ Ｐゴシック"/>
            </a:endParaRPr>
          </a:p>
        </p:txBody>
      </p:sp>
      <p:sp>
        <p:nvSpPr>
          <p:cNvPr id="7" name="Flowchart: Connector 6"/>
          <p:cNvSpPr/>
          <p:nvPr/>
        </p:nvSpPr>
        <p:spPr bwMode="auto">
          <a:xfrm>
            <a:off x="885344" y="3608262"/>
            <a:ext cx="2108375" cy="1866377"/>
          </a:xfrm>
          <a:prstGeom prst="flowChartConnector">
            <a:avLst/>
          </a:prstGeom>
          <a:solidFill>
            <a:schemeClr val="tx2">
              <a:lumMod val="75000"/>
            </a:schemeClr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800" i="0" dirty="0" smtClean="0">
              <a:solidFill>
                <a:srgbClr val="000000"/>
              </a:solidFill>
              <a:latin typeface="Arial"/>
              <a:ea typeface="ＭＳ Ｐゴシック"/>
            </a:endParaRPr>
          </a:p>
          <a:p>
            <a:endParaRPr lang="en-US" sz="1800" i="0" dirty="0" smtClean="0">
              <a:solidFill>
                <a:srgbClr val="000000"/>
              </a:solidFill>
              <a:latin typeface="Arial"/>
              <a:ea typeface="ＭＳ Ｐゴシック"/>
            </a:endParaRPr>
          </a:p>
          <a:p>
            <a:r>
              <a:rPr lang="en-US" sz="1800" b="1" i="0" dirty="0" smtClean="0">
                <a:solidFill>
                  <a:srgbClr val="000000"/>
                </a:solidFill>
                <a:latin typeface="Arial"/>
                <a:ea typeface="ＭＳ Ｐゴシック"/>
              </a:rPr>
              <a:t>BROTHERS</a:t>
            </a:r>
            <a:endParaRPr lang="en-US" sz="1800" b="1" i="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8" name="Flowchart: Connector 7"/>
          <p:cNvSpPr/>
          <p:nvPr/>
        </p:nvSpPr>
        <p:spPr bwMode="auto">
          <a:xfrm>
            <a:off x="5998403" y="4052935"/>
            <a:ext cx="1629948" cy="1421704"/>
          </a:xfrm>
          <a:prstGeom prst="flowChartConnector">
            <a:avLst/>
          </a:prstGeom>
          <a:solidFill>
            <a:schemeClr val="tx2">
              <a:lumMod val="75000"/>
            </a:schemeClr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i="0" dirty="0" smtClean="0">
              <a:solidFill>
                <a:srgbClr val="000000"/>
              </a:solidFill>
              <a:latin typeface="Arial"/>
              <a:ea typeface="ＭＳ Ｐゴシック"/>
            </a:endParaRPr>
          </a:p>
          <a:p>
            <a:r>
              <a:rPr lang="en-US" b="1" i="0" dirty="0" smtClean="0">
                <a:solidFill>
                  <a:srgbClr val="000000"/>
                </a:solidFill>
                <a:latin typeface="Arial"/>
                <a:ea typeface="ＭＳ Ｐゴシック"/>
              </a:rPr>
              <a:t>Caring</a:t>
            </a:r>
            <a:endParaRPr lang="en-US" b="1" i="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10" name="Double Wave 9"/>
          <p:cNvSpPr/>
          <p:nvPr/>
        </p:nvSpPr>
        <p:spPr bwMode="auto">
          <a:xfrm>
            <a:off x="151942" y="1125675"/>
            <a:ext cx="1778696" cy="1130671"/>
          </a:xfrm>
          <a:prstGeom prst="doubleWav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i="0" dirty="0" smtClean="0">
                <a:solidFill>
                  <a:srgbClr val="F8F3D2"/>
                </a:solidFill>
                <a:latin typeface="Arial"/>
                <a:ea typeface="ＭＳ Ｐゴシック"/>
              </a:rPr>
              <a:t>Permission</a:t>
            </a:r>
            <a:endParaRPr lang="en-US" i="0" dirty="0">
              <a:solidFill>
                <a:srgbClr val="F8F3D2"/>
              </a:solidFill>
              <a:latin typeface="Arial"/>
              <a:ea typeface="ＭＳ Ｐゴシック"/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1930638" y="1125676"/>
            <a:ext cx="17788" cy="197161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Rectangle 15"/>
          <p:cNvSpPr/>
          <p:nvPr/>
        </p:nvSpPr>
        <p:spPr bwMode="auto">
          <a:xfrm>
            <a:off x="0" y="5517563"/>
            <a:ext cx="9177578" cy="63312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i="0" dirty="0" smtClean="0">
                <a:solidFill>
                  <a:srgbClr val="000000"/>
                </a:solidFill>
                <a:latin typeface="Arial"/>
                <a:ea typeface="ＭＳ Ｐゴシック"/>
              </a:rPr>
              <a:t>           </a:t>
            </a:r>
            <a:r>
              <a:rPr lang="en-US" sz="2000" b="1" i="0" dirty="0" smtClean="0">
                <a:ln w="6350">
                  <a:solidFill>
                    <a:srgbClr val="F8F3D2">
                      <a:satMod val="155000"/>
                    </a:srgbClr>
                  </a:solidFill>
                  <a:prstDash val="solid"/>
                </a:ln>
                <a:solidFill>
                  <a:srgbClr val="F8F3D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ＭＳ Ｐゴシック"/>
              </a:rPr>
              <a:t>Unprecedented Mobilization of Black Men in the Community</a:t>
            </a:r>
            <a:endParaRPr lang="en-US" sz="2000" i="0" dirty="0">
              <a:ln w="6350">
                <a:solidFill>
                  <a:srgbClr val="F8F3D2">
                    <a:satMod val="155000"/>
                  </a:srgbClr>
                </a:solidFill>
                <a:prstDash val="solid"/>
              </a:ln>
              <a:solidFill>
                <a:srgbClr val="F8F3D2"/>
              </a:solidFill>
              <a:latin typeface="Arial"/>
              <a:ea typeface="ＭＳ Ｐゴシック"/>
            </a:endParaRPr>
          </a:p>
        </p:txBody>
      </p:sp>
      <p:sp>
        <p:nvSpPr>
          <p:cNvPr id="17" name="Diagonal Stripe 16"/>
          <p:cNvSpPr/>
          <p:nvPr/>
        </p:nvSpPr>
        <p:spPr bwMode="auto">
          <a:xfrm rot="2332250">
            <a:off x="2066726" y="2716095"/>
            <a:ext cx="3988439" cy="1784333"/>
          </a:xfrm>
          <a:prstGeom prst="diagStripe">
            <a:avLst/>
          </a:prstGeom>
          <a:solidFill>
            <a:schemeClr val="tx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i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endParaRPr lang="en-US" i="0" dirty="0" smtClean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18" name="TextBox 17"/>
          <p:cNvSpPr txBox="1"/>
          <p:nvPr/>
        </p:nvSpPr>
        <p:spPr>
          <a:xfrm rot="916498">
            <a:off x="2310914" y="2866461"/>
            <a:ext cx="2855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smtClean="0">
                <a:solidFill>
                  <a:srgbClr val="000000"/>
                </a:solidFill>
                <a:latin typeface="Arial"/>
                <a:ea typeface="ＭＳ Ｐゴシック"/>
              </a:rPr>
              <a:t>Teacher Motivation</a:t>
            </a:r>
            <a:endParaRPr lang="en-US" i="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36505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21965E-6 L 0.97344 0.000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63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83237E-6 L 0.78819 0.00532 " pathEditMode="relative" rAng="0" ptsTypes="AA">
                                      <p:cBhvr>
                                        <p:cTn id="8" dur="18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10" y="2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2.31214E-6 L 1.30833 0.0111 " pathEditMode="relative" rAng="0" ptsTypes="AA">
                                      <p:cBhvr>
                                        <p:cTn id="10" dur="229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17" y="55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9711E-6 L 1.08333 0.01109 " pathEditMode="relative" rAng="0" ptsTypes="AA">
                                      <p:cBhvr>
                                        <p:cTn id="12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67" y="55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09827E-6 L 1.08334 0.0111 " pathEditMode="relative" rAng="0" ptsTypes="AA">
                                      <p:cBhvr>
                                        <p:cTn id="14" dur="2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67" y="55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47919E-6 L 1.31302 0.01434 " pathEditMode="relative" rAng="0" ptsTypes="AA">
                                      <p:cBhvr>
                                        <p:cTn id="16" dur="2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642" y="7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77457E-6 L 1.39444 -0.00208 " pathEditMode="relative" rAng="0" ptsTypes="AA">
                                      <p:cBhvr>
                                        <p:cTn id="18" dur="23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722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7" grpId="0" animBg="1"/>
      <p:bldP spid="18" grpId="0"/>
    </p:bldLst>
  </p:timing>
</p:sld>
</file>

<file path=ppt/theme/theme1.xml><?xml version="1.0" encoding="utf-8"?>
<a:theme xmlns:a="http://schemas.openxmlformats.org/drawingml/2006/main" name="IU South Bend_red (1)">
  <a:themeElements>
    <a:clrScheme name="Blank Presentation 1">
      <a:dk1>
        <a:srgbClr val="000000"/>
      </a:dk1>
      <a:lt1>
        <a:srgbClr val="FFFFFF"/>
      </a:lt1>
      <a:dk2>
        <a:srgbClr val="F8F3D2"/>
      </a:dk2>
      <a:lt2>
        <a:srgbClr val="B0B2B4"/>
      </a:lt2>
      <a:accent1>
        <a:srgbClr val="7D110C"/>
      </a:accent1>
      <a:accent2>
        <a:srgbClr val="6D6E70"/>
      </a:accent2>
      <a:accent3>
        <a:srgbClr val="FFFFFF"/>
      </a:accent3>
      <a:accent4>
        <a:srgbClr val="000000"/>
      </a:accent4>
      <a:accent5>
        <a:srgbClr val="BFAAAA"/>
      </a:accent5>
      <a:accent6>
        <a:srgbClr val="626365"/>
      </a:accent6>
      <a:hlink>
        <a:srgbClr val="7D110C"/>
      </a:hlink>
      <a:folHlink>
        <a:srgbClr val="6D6E7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F8F3D2"/>
        </a:dk2>
        <a:lt2>
          <a:srgbClr val="B0B2B4"/>
        </a:lt2>
        <a:accent1>
          <a:srgbClr val="7D110C"/>
        </a:accent1>
        <a:accent2>
          <a:srgbClr val="6D6E70"/>
        </a:accent2>
        <a:accent3>
          <a:srgbClr val="FFFFFF"/>
        </a:accent3>
        <a:accent4>
          <a:srgbClr val="000000"/>
        </a:accent4>
        <a:accent5>
          <a:srgbClr val="BFAAAA"/>
        </a:accent5>
        <a:accent6>
          <a:srgbClr val="626365"/>
        </a:accent6>
        <a:hlink>
          <a:srgbClr val="7D110C"/>
        </a:hlink>
        <a:folHlink>
          <a:srgbClr val="6D6E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9F3D3"/>
        </a:lt1>
        <a:dk2>
          <a:srgbClr val="F8F3D2"/>
        </a:dk2>
        <a:lt2>
          <a:srgbClr val="B0B2B4"/>
        </a:lt2>
        <a:accent1>
          <a:srgbClr val="7D110C"/>
        </a:accent1>
        <a:accent2>
          <a:srgbClr val="6D6E70"/>
        </a:accent2>
        <a:accent3>
          <a:srgbClr val="FBF8E6"/>
        </a:accent3>
        <a:accent4>
          <a:srgbClr val="000000"/>
        </a:accent4>
        <a:accent5>
          <a:srgbClr val="BFAAAA"/>
        </a:accent5>
        <a:accent6>
          <a:srgbClr val="626365"/>
        </a:accent6>
        <a:hlink>
          <a:srgbClr val="7D110C"/>
        </a:hlink>
        <a:folHlink>
          <a:srgbClr val="6D6E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IU South Bend_red (1).thmx</Template>
  <TotalTime>316</TotalTime>
  <Words>297</Words>
  <Application>Microsoft Office PowerPoint</Application>
  <PresentationFormat>On-screen Show (4:3)</PresentationFormat>
  <Paragraphs>81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ＭＳ Ｐゴシック</vt:lpstr>
      <vt:lpstr>Andalus</vt:lpstr>
      <vt:lpstr>Arial</vt:lpstr>
      <vt:lpstr>IU South Bend_red (1)</vt:lpstr>
      <vt:lpstr>Toward Justice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Indiana University South Bend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 Justice</dc:title>
  <dc:creator>Marvin Lynn</dc:creator>
  <cp:lastModifiedBy>Daddy</cp:lastModifiedBy>
  <cp:revision>32</cp:revision>
  <dcterms:created xsi:type="dcterms:W3CDTF">2015-03-05T17:05:05Z</dcterms:created>
  <dcterms:modified xsi:type="dcterms:W3CDTF">2018-04-13T04:16:04Z</dcterms:modified>
</cp:coreProperties>
</file>