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9"/>
  </p:notesMasterIdLst>
  <p:sldIdLst>
    <p:sldId id="256" r:id="rId2"/>
    <p:sldId id="257" r:id="rId3"/>
    <p:sldId id="258" r:id="rId4"/>
    <p:sldId id="259" r:id="rId5"/>
    <p:sldId id="260" r:id="rId6"/>
    <p:sldId id="262" r:id="rId7"/>
    <p:sldId id="267" r:id="rId8"/>
    <p:sldId id="273" r:id="rId9"/>
    <p:sldId id="279" r:id="rId10"/>
    <p:sldId id="274" r:id="rId11"/>
    <p:sldId id="280" r:id="rId12"/>
    <p:sldId id="281" r:id="rId13"/>
    <p:sldId id="282" r:id="rId14"/>
    <p:sldId id="283" r:id="rId15"/>
    <p:sldId id="284" r:id="rId16"/>
    <p:sldId id="285" r:id="rId17"/>
    <p:sldId id="278" r:id="rId18"/>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18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4AE624C1-DA4A-417E-AA03-431C4DB7BA6C}" type="datetimeFigureOut">
              <a:rPr lang="en-US" smtClean="0"/>
              <a:t>8/10/2016</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69008DE0-0BBE-4F4E-B3AC-F0E8FA31E499}" type="slidenum">
              <a:rPr lang="en-US" smtClean="0"/>
              <a:t>‹#›</a:t>
            </a:fld>
            <a:endParaRPr lang="en-US"/>
          </a:p>
        </p:txBody>
      </p:sp>
    </p:spTree>
    <p:extLst>
      <p:ext uri="{BB962C8B-B14F-4D97-AF65-F5344CB8AC3E}">
        <p14:creationId xmlns:p14="http://schemas.microsoft.com/office/powerpoint/2010/main" val="962717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008DE0-0BBE-4F4E-B3AC-F0E8FA31E499}" type="slidenum">
              <a:rPr lang="en-US" smtClean="0"/>
              <a:t>2</a:t>
            </a:fld>
            <a:endParaRPr lang="en-US"/>
          </a:p>
        </p:txBody>
      </p:sp>
    </p:spTree>
    <p:extLst>
      <p:ext uri="{BB962C8B-B14F-4D97-AF65-F5344CB8AC3E}">
        <p14:creationId xmlns:p14="http://schemas.microsoft.com/office/powerpoint/2010/main" val="743134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F51EC9-B218-4406-8679-50D5FDC93DCC}" type="slidenum">
              <a:rPr lang="en-US" altLang="en-US"/>
              <a:pPr/>
              <a:t>6</a:t>
            </a:fld>
            <a:endParaRPr lang="en-US" altLang="en-US"/>
          </a:p>
        </p:txBody>
      </p:sp>
      <p:sp>
        <p:nvSpPr>
          <p:cNvPr id="1210370" name="Rectangle 2"/>
          <p:cNvSpPr>
            <a:spLocks noGrp="1" noRot="1" noChangeAspect="1" noChangeArrowheads="1" noTextEdit="1"/>
          </p:cNvSpPr>
          <p:nvPr>
            <p:ph type="sldImg"/>
          </p:nvPr>
        </p:nvSpPr>
        <p:spPr>
          <a:ln/>
        </p:spPr>
      </p:sp>
      <p:sp>
        <p:nvSpPr>
          <p:cNvPr id="1210371" name="Rectangle 3"/>
          <p:cNvSpPr>
            <a:spLocks noGrp="1" noChangeArrowheads="1"/>
          </p:cNvSpPr>
          <p:nvPr>
            <p:ph type="body" idx="1"/>
          </p:nvPr>
        </p:nvSpPr>
        <p:spPr>
          <a:xfrm>
            <a:off x="695484" y="4421823"/>
            <a:ext cx="5563870" cy="4189095"/>
          </a:xfrm>
        </p:spPr>
        <p:txBody>
          <a:bodyPr/>
          <a:lstStyle/>
          <a:p>
            <a:r>
              <a:rPr lang="en-US" altLang="en-US" sz="1000" dirty="0"/>
              <a:t>SAY:</a:t>
            </a:r>
            <a:r>
              <a:rPr lang="en-US" altLang="en-US" sz="1000" i="1" dirty="0"/>
              <a:t> One of the most important organizing components of PBS is the establishment of a continuum of behavior support that considers all students and emphasizes prevention. This logic of this 3-tiered approach is derived from the public health approach to disease prevention. </a:t>
            </a:r>
          </a:p>
          <a:p>
            <a:endParaRPr lang="en-US" altLang="en-US" sz="1000" i="1" dirty="0"/>
          </a:p>
          <a:p>
            <a:r>
              <a:rPr lang="en-US" altLang="en-US" sz="1000" i="1" dirty="0"/>
              <a:t>All students and staff should be exposed formally and in an on-going manner to primary prevention interventions. Primary prevention is provided to all students and focuses on giving students the necessary pro-social skills that prevents the establishment and occurrence of problem behavior. If done systemically and comprehensively, a majority of students are likely to be affected.</a:t>
            </a:r>
          </a:p>
          <a:p>
            <a:endParaRPr lang="en-US" altLang="en-US" sz="1000" i="1" dirty="0"/>
          </a:p>
          <a:p>
            <a:r>
              <a:rPr lang="en-US" altLang="en-US" sz="1000" i="1" dirty="0"/>
              <a:t>Some students will be unresponsive or unsupported by primary prevention, and more specialized interventions will be required. One form of assistance is called secondary prevention, and is characterized by instruction that is more specific and more engaging. These interventions can be standardized to be applied similarly and efficiently across a small number of students. The goal of secondary prevention is to reduce/prevent the likelihood of problem behavior occurrences, and to enable these students to be supported by the school-wide PBS effort.</a:t>
            </a:r>
          </a:p>
          <a:p>
            <a:endParaRPr lang="en-US" altLang="en-US" sz="1000" i="1" dirty="0"/>
          </a:p>
          <a:p>
            <a:r>
              <a:rPr lang="en-US" altLang="en-US" sz="1000" i="1" dirty="0"/>
              <a:t>If primary prevention is in place, a small proportion of students will require highly individualized and intensive interventions. The goal or tertiary level interventions is to reduce the intensity, complexity, and impact of the problem behaviors displayed by these students by providing supports that are (a) function-based, (b) contextually appropriate and person-centered, (c) strength-based and instructionally oriented, (d) continuously evaluated and enhanced, and (e) linked to the school-wide PBS approach.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Conflict does not have to lead to violence.  2.  Objective of De-escalation is to reduce level of arousal  so that discussion becomes possible.  3.  We are driven to Fight/Flight/ or Freeze when scared.  You must appear centered and calm even when you are not.  </a:t>
            </a:r>
            <a:endParaRPr lang="en-US" dirty="0"/>
          </a:p>
        </p:txBody>
      </p:sp>
      <p:sp>
        <p:nvSpPr>
          <p:cNvPr id="4" name="Slide Number Placeholder 3"/>
          <p:cNvSpPr>
            <a:spLocks noGrp="1"/>
          </p:cNvSpPr>
          <p:nvPr>
            <p:ph type="sldNum" sz="quarter" idx="10"/>
          </p:nvPr>
        </p:nvSpPr>
        <p:spPr/>
        <p:txBody>
          <a:bodyPr/>
          <a:lstStyle/>
          <a:p>
            <a:fld id="{69008DE0-0BBE-4F4E-B3AC-F0E8FA31E499}" type="slidenum">
              <a:rPr lang="en-US" smtClean="0"/>
              <a:t>11</a:t>
            </a:fld>
            <a:endParaRPr lang="en-US"/>
          </a:p>
        </p:txBody>
      </p:sp>
    </p:spTree>
    <p:extLst>
      <p:ext uri="{BB962C8B-B14F-4D97-AF65-F5344CB8AC3E}">
        <p14:creationId xmlns:p14="http://schemas.microsoft.com/office/powerpoint/2010/main" val="23647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3C4A86D2-9A28-45DF-9589-1FF0DACC37E9}" type="datetimeFigureOut">
              <a:rPr lang="en-US" smtClean="0"/>
              <a:t>8/10/2016</a:t>
            </a:fld>
            <a:endParaRPr lang="en-US"/>
          </a:p>
        </p:txBody>
      </p:sp>
      <p:sp>
        <p:nvSpPr>
          <p:cNvPr id="23" name="Slide Number Placeholder 22"/>
          <p:cNvSpPr>
            <a:spLocks noGrp="1"/>
          </p:cNvSpPr>
          <p:nvPr>
            <p:ph type="sldNum" sz="quarter" idx="11"/>
          </p:nvPr>
        </p:nvSpPr>
        <p:spPr/>
        <p:txBody>
          <a:bodyPr/>
          <a:lstStyle/>
          <a:p>
            <a:fld id="{F2AAB847-0C14-499D-85B9-4E5D0B1C4C32}" type="slidenum">
              <a:rPr lang="en-US" smtClean="0"/>
              <a:t>‹#›</a:t>
            </a:fld>
            <a:endParaRPr lang="en-US"/>
          </a:p>
        </p:txBody>
      </p:sp>
      <p:sp>
        <p:nvSpPr>
          <p:cNvPr id="24" name="Footer Placeholder 23"/>
          <p:cNvSpPr>
            <a:spLocks noGrp="1"/>
          </p:cNvSpPr>
          <p:nvPr>
            <p:ph type="ftr" sz="quarter" idx="12"/>
          </p:nvPr>
        </p:nvSpPr>
        <p:spPr/>
        <p:txBody>
          <a:bodyPr/>
          <a:lstStyle/>
          <a:p>
            <a:endParaRPr lang="en-US"/>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3C4A86D2-9A28-45DF-9589-1FF0DACC37E9}" type="datetimeFigureOut">
              <a:rPr lang="en-US" smtClean="0"/>
              <a:t>8/10/2016</a:t>
            </a:fld>
            <a:endParaRPr lang="en-US"/>
          </a:p>
        </p:txBody>
      </p:sp>
      <p:sp>
        <p:nvSpPr>
          <p:cNvPr id="19" name="Slide Number Placeholder 18"/>
          <p:cNvSpPr>
            <a:spLocks noGrp="1"/>
          </p:cNvSpPr>
          <p:nvPr>
            <p:ph type="sldNum" sz="quarter" idx="15"/>
          </p:nvPr>
        </p:nvSpPr>
        <p:spPr/>
        <p:txBody>
          <a:bodyPr/>
          <a:lstStyle/>
          <a:p>
            <a:fld id="{F2AAB847-0C14-499D-85B9-4E5D0B1C4C32}" type="slidenum">
              <a:rPr lang="en-US" smtClean="0"/>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3C4A86D2-9A28-45DF-9589-1FF0DACC37E9}" type="datetimeFigureOut">
              <a:rPr lang="en-US" smtClean="0"/>
              <a:t>8/10/2016</a:t>
            </a:fld>
            <a:endParaRPr lang="en-US"/>
          </a:p>
        </p:txBody>
      </p:sp>
      <p:sp>
        <p:nvSpPr>
          <p:cNvPr id="20" name="Slide Number Placeholder 19"/>
          <p:cNvSpPr>
            <a:spLocks noGrp="1"/>
          </p:cNvSpPr>
          <p:nvPr>
            <p:ph type="sldNum" sz="quarter" idx="11"/>
          </p:nvPr>
        </p:nvSpPr>
        <p:spPr/>
        <p:txBody>
          <a:bodyPr/>
          <a:lstStyle/>
          <a:p>
            <a:fld id="{F2AAB847-0C14-499D-85B9-4E5D0B1C4C32}" type="slidenum">
              <a:rPr lang="en-US" smtClean="0"/>
              <a:t>‹#›</a:t>
            </a:fld>
            <a:endParaRPr lang="en-US"/>
          </a:p>
        </p:txBody>
      </p:sp>
      <p:sp>
        <p:nvSpPr>
          <p:cNvPr id="21" name="Footer Placeholder 20"/>
          <p:cNvSpPr>
            <a:spLocks noGrp="1"/>
          </p:cNvSpPr>
          <p:nvPr>
            <p:ph type="ftr" sz="quarter" idx="12"/>
          </p:nvPr>
        </p:nvSpPr>
        <p:spPr/>
        <p:txBody>
          <a:bodyPr/>
          <a:lstStyle/>
          <a:p>
            <a:endParaRPr lang="en-US"/>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3C4A86D2-9A28-45DF-9589-1FF0DACC37E9}" type="datetimeFigureOut">
              <a:rPr lang="en-US" smtClean="0"/>
              <a:t>8/10/2016</a:t>
            </a:fld>
            <a:endParaRPr lang="en-US"/>
          </a:p>
        </p:txBody>
      </p:sp>
      <p:sp>
        <p:nvSpPr>
          <p:cNvPr id="25" name="Slide Number Placeholder 24"/>
          <p:cNvSpPr>
            <a:spLocks noGrp="1"/>
          </p:cNvSpPr>
          <p:nvPr>
            <p:ph type="sldNum" sz="quarter" idx="16"/>
          </p:nvPr>
        </p:nvSpPr>
        <p:spPr/>
        <p:txBody>
          <a:bodyPr/>
          <a:lstStyle/>
          <a:p>
            <a:fld id="{F2AAB847-0C14-499D-85B9-4E5D0B1C4C32}" type="slidenum">
              <a:rPr lang="en-US" smtClean="0"/>
              <a:t>‹#›</a:t>
            </a:fld>
            <a:endParaRPr lang="en-US"/>
          </a:p>
        </p:txBody>
      </p:sp>
      <p:sp>
        <p:nvSpPr>
          <p:cNvPr id="26" name="Footer Placeholder 25"/>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3C4A86D2-9A28-45DF-9589-1FF0DACC37E9}" type="datetimeFigureOut">
              <a:rPr lang="en-US" smtClean="0"/>
              <a:t>8/10/2016</a:t>
            </a:fld>
            <a:endParaRPr lang="en-US"/>
          </a:p>
        </p:txBody>
      </p:sp>
      <p:sp>
        <p:nvSpPr>
          <p:cNvPr id="24" name="Slide Number Placeholder 23"/>
          <p:cNvSpPr>
            <a:spLocks noGrp="1"/>
          </p:cNvSpPr>
          <p:nvPr>
            <p:ph type="sldNum" sz="quarter" idx="17"/>
          </p:nvPr>
        </p:nvSpPr>
        <p:spPr/>
        <p:txBody>
          <a:bodyPr/>
          <a:lstStyle/>
          <a:p>
            <a:fld id="{F2AAB847-0C14-499D-85B9-4E5D0B1C4C32}" type="slidenum">
              <a:rPr lang="en-US" smtClean="0"/>
              <a:t>‹#›</a:t>
            </a:fld>
            <a:endParaRPr lang="en-US"/>
          </a:p>
        </p:txBody>
      </p:sp>
      <p:sp>
        <p:nvSpPr>
          <p:cNvPr id="29" name="Footer Placeholder 28"/>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3C4A86D2-9A28-45DF-9589-1FF0DACC37E9}" type="datetimeFigureOut">
              <a:rPr lang="en-US" smtClean="0"/>
              <a:t>8/10/2016</a:t>
            </a:fld>
            <a:endParaRPr lang="en-US"/>
          </a:p>
        </p:txBody>
      </p:sp>
      <p:sp>
        <p:nvSpPr>
          <p:cNvPr id="14" name="Slide Number Placeholder 13"/>
          <p:cNvSpPr>
            <a:spLocks noGrp="1"/>
          </p:cNvSpPr>
          <p:nvPr>
            <p:ph type="sldNum" sz="quarter" idx="11"/>
          </p:nvPr>
        </p:nvSpPr>
        <p:spPr/>
        <p:txBody>
          <a:bodyPr/>
          <a:lstStyle/>
          <a:p>
            <a:fld id="{F2AAB847-0C14-499D-85B9-4E5D0B1C4C32}"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3C4A86D2-9A28-45DF-9589-1FF0DACC37E9}" type="datetimeFigureOut">
              <a:rPr lang="en-US" smtClean="0"/>
              <a:t>8/10/2016</a:t>
            </a:fld>
            <a:endParaRPr lang="en-US"/>
          </a:p>
        </p:txBody>
      </p:sp>
      <p:sp>
        <p:nvSpPr>
          <p:cNvPr id="12" name="Slide Number Placeholder 11"/>
          <p:cNvSpPr>
            <a:spLocks noGrp="1"/>
          </p:cNvSpPr>
          <p:nvPr>
            <p:ph type="sldNum" sz="quarter" idx="11"/>
          </p:nvPr>
        </p:nvSpPr>
        <p:spPr/>
        <p:txBody>
          <a:bodyPr/>
          <a:lstStyle/>
          <a:p>
            <a:fld id="{F2AAB847-0C14-499D-85B9-4E5D0B1C4C32}" type="slidenum">
              <a:rPr lang="en-US" smtClean="0"/>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3C4A86D2-9A28-45DF-9589-1FF0DACC37E9}" type="datetimeFigureOut">
              <a:rPr lang="en-US" smtClean="0"/>
              <a:t>8/10/2016</a:t>
            </a:fld>
            <a:endParaRPr lang="en-US"/>
          </a:p>
        </p:txBody>
      </p:sp>
      <p:sp>
        <p:nvSpPr>
          <p:cNvPr id="18" name="Slide Number Placeholder 17"/>
          <p:cNvSpPr>
            <a:spLocks noGrp="1"/>
          </p:cNvSpPr>
          <p:nvPr>
            <p:ph type="sldNum" sz="quarter" idx="16"/>
          </p:nvPr>
        </p:nvSpPr>
        <p:spPr/>
        <p:txBody>
          <a:bodyPr/>
          <a:lstStyle/>
          <a:p>
            <a:fld id="{F2AAB847-0C14-499D-85B9-4E5D0B1C4C32}" type="slidenum">
              <a:rPr lang="en-US" smtClean="0"/>
              <a:t>‹#›</a:t>
            </a:fld>
            <a:endParaRPr lang="en-US"/>
          </a:p>
        </p:txBody>
      </p:sp>
      <p:sp>
        <p:nvSpPr>
          <p:cNvPr id="20" name="Footer Placeholder 19"/>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3C4A86D2-9A28-45DF-9589-1FF0DACC37E9}" type="datetimeFigureOut">
              <a:rPr lang="en-US" smtClean="0"/>
              <a:t>8/10/2016</a:t>
            </a:fld>
            <a:endParaRPr lang="en-US"/>
          </a:p>
        </p:txBody>
      </p:sp>
      <p:sp>
        <p:nvSpPr>
          <p:cNvPr id="20" name="Slide Number Placeholder 19"/>
          <p:cNvSpPr>
            <a:spLocks noGrp="1"/>
          </p:cNvSpPr>
          <p:nvPr>
            <p:ph type="sldNum" sz="quarter" idx="15"/>
          </p:nvPr>
        </p:nvSpPr>
        <p:spPr/>
        <p:txBody>
          <a:bodyPr/>
          <a:lstStyle/>
          <a:p>
            <a:fld id="{F2AAB847-0C14-499D-85B9-4E5D0B1C4C32}" type="slidenum">
              <a:rPr lang="en-US" smtClean="0"/>
              <a:t>‹#›</a:t>
            </a:fld>
            <a:endParaRPr lang="en-US"/>
          </a:p>
        </p:txBody>
      </p:sp>
      <p:sp>
        <p:nvSpPr>
          <p:cNvPr id="21" name="Footer Placeholder 20"/>
          <p:cNvSpPr>
            <a:spLocks noGrp="1"/>
          </p:cNvSpPr>
          <p:nvPr>
            <p:ph type="ftr" sz="quarter" idx="16"/>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4A86D2-9A28-45DF-9589-1FF0DACC37E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AB847-0C14-499D-85B9-4E5D0B1C4C3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4A86D2-9A28-45DF-9589-1FF0DACC37E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AB847-0C14-499D-85B9-4E5D0B1C4C3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3C4A86D2-9A28-45DF-9589-1FF0DACC37E9}" type="datetimeFigureOut">
              <a:rPr lang="en-US" smtClean="0"/>
              <a:t>8/10/2016</a:t>
            </a:fld>
            <a:endParaRPr lang="en-US"/>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F2AAB847-0C14-499D-85B9-4E5D0B1C4C3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Desktop/Yung%20Blu.mp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733800"/>
            <a:ext cx="9144000" cy="762000"/>
          </a:xfrm>
        </p:spPr>
        <p:txBody>
          <a:bodyPr>
            <a:noAutofit/>
          </a:bodyPr>
          <a:lstStyle/>
          <a:p>
            <a:r>
              <a:rPr lang="en-US" sz="3200" dirty="0" smtClean="0">
                <a:solidFill>
                  <a:schemeClr val="bg2">
                    <a:lumMod val="10000"/>
                  </a:schemeClr>
                </a:solidFill>
              </a:rPr>
              <a:t>  “Positive Behavioral Interventions and Supports”</a:t>
            </a:r>
            <a:endParaRPr lang="en-US" sz="3200" dirty="0">
              <a:solidFill>
                <a:schemeClr val="bg2">
                  <a:lumMod val="10000"/>
                </a:schemeClr>
              </a:solidFill>
            </a:endParaRPr>
          </a:p>
        </p:txBody>
      </p:sp>
      <p:sp>
        <p:nvSpPr>
          <p:cNvPr id="2" name="Title 1"/>
          <p:cNvSpPr>
            <a:spLocks noGrp="1"/>
          </p:cNvSpPr>
          <p:nvPr>
            <p:ph type="title"/>
          </p:nvPr>
        </p:nvSpPr>
        <p:spPr>
          <a:xfrm>
            <a:off x="-6927" y="228600"/>
            <a:ext cx="9144000" cy="3276600"/>
          </a:xfrm>
        </p:spPr>
        <p:txBody>
          <a:bodyPr>
            <a:normAutofit/>
          </a:bodyPr>
          <a:lstStyle/>
          <a:p>
            <a:pPr algn="ctr"/>
            <a:r>
              <a:rPr lang="en-US" sz="3600" dirty="0" smtClean="0">
                <a:solidFill>
                  <a:schemeClr val="bg2">
                    <a:lumMod val="10000"/>
                  </a:schemeClr>
                </a:solidFill>
              </a:rPr>
              <a:t>South Bend Community School Corporation</a:t>
            </a:r>
            <a:r>
              <a:rPr lang="en-US" sz="3600" dirty="0" smtClean="0">
                <a:solidFill>
                  <a:schemeClr val="accent4">
                    <a:lumMod val="50000"/>
                  </a:schemeClr>
                </a:solidFill>
              </a:rPr>
              <a:t/>
            </a:r>
            <a:br>
              <a:rPr lang="en-US" sz="3600" dirty="0" smtClean="0">
                <a:solidFill>
                  <a:schemeClr val="accent4">
                    <a:lumMod val="50000"/>
                  </a:schemeClr>
                </a:solidFill>
              </a:rPr>
            </a:br>
            <a:r>
              <a:rPr lang="en-US" sz="3600" dirty="0" smtClean="0">
                <a:solidFill>
                  <a:schemeClr val="accent4">
                    <a:lumMod val="50000"/>
                  </a:schemeClr>
                </a:solidFill>
              </a:rPr>
              <a:t> </a:t>
            </a:r>
            <a:br>
              <a:rPr lang="en-US" sz="3600" dirty="0" smtClean="0">
                <a:solidFill>
                  <a:schemeClr val="accent4">
                    <a:lumMod val="50000"/>
                  </a:schemeClr>
                </a:solidFill>
              </a:rPr>
            </a:br>
            <a:r>
              <a:rPr lang="en-US" sz="4400" dirty="0" smtClean="0">
                <a:solidFill>
                  <a:schemeClr val="bg2">
                    <a:lumMod val="10000"/>
                  </a:schemeClr>
                </a:solidFill>
              </a:rPr>
              <a:t>School Bus Drivers</a:t>
            </a:r>
            <a:r>
              <a:rPr lang="en-US" sz="4400" dirty="0" smtClean="0">
                <a:solidFill>
                  <a:schemeClr val="accent4">
                    <a:lumMod val="50000"/>
                  </a:schemeClr>
                </a:solidFill>
              </a:rPr>
              <a:t/>
            </a:r>
            <a:br>
              <a:rPr lang="en-US" sz="4400" dirty="0" smtClean="0">
                <a:solidFill>
                  <a:schemeClr val="accent4">
                    <a:lumMod val="50000"/>
                  </a:schemeClr>
                </a:solidFill>
              </a:rPr>
            </a:br>
            <a:r>
              <a:rPr lang="en-US" sz="3600" dirty="0" smtClean="0">
                <a:solidFill>
                  <a:schemeClr val="accent4">
                    <a:lumMod val="50000"/>
                  </a:schemeClr>
                </a:solidFill>
              </a:rPr>
              <a:t/>
            </a:r>
            <a:br>
              <a:rPr lang="en-US" sz="3600" dirty="0" smtClean="0">
                <a:solidFill>
                  <a:schemeClr val="accent4">
                    <a:lumMod val="50000"/>
                  </a:schemeClr>
                </a:solidFill>
              </a:rPr>
            </a:br>
            <a:r>
              <a:rPr lang="en-US" sz="4400" dirty="0" smtClean="0">
                <a:solidFill>
                  <a:schemeClr val="bg2">
                    <a:lumMod val="10000"/>
                  </a:schemeClr>
                </a:solidFill>
              </a:rPr>
              <a:t>PBIS - Training</a:t>
            </a:r>
            <a:endParaRPr lang="en-US" sz="4400" dirty="0">
              <a:solidFill>
                <a:schemeClr val="bg2">
                  <a:lumMod val="10000"/>
                </a:schemeClr>
              </a:solidFill>
            </a:endParaRPr>
          </a:p>
        </p:txBody>
      </p:sp>
      <p:sp>
        <p:nvSpPr>
          <p:cNvPr id="5" name="TextBox 4"/>
          <p:cNvSpPr txBox="1"/>
          <p:nvPr/>
        </p:nvSpPr>
        <p:spPr>
          <a:xfrm>
            <a:off x="3276600" y="5266063"/>
            <a:ext cx="2514600" cy="954107"/>
          </a:xfrm>
          <a:prstGeom prst="rect">
            <a:avLst/>
          </a:prstGeom>
          <a:noFill/>
        </p:spPr>
        <p:txBody>
          <a:bodyPr wrap="square" rtlCol="0">
            <a:spAutoFit/>
          </a:bodyPr>
          <a:lstStyle/>
          <a:p>
            <a:pPr algn="ctr"/>
            <a:r>
              <a:rPr lang="en-US" sz="2800" dirty="0" smtClean="0">
                <a:solidFill>
                  <a:schemeClr val="bg2">
                    <a:lumMod val="10000"/>
                  </a:schemeClr>
                </a:solidFill>
              </a:rPr>
              <a:t>August 10 - 11, 2016</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371600"/>
            <a:ext cx="1228725" cy="1239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750" y="1371600"/>
            <a:ext cx="12319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bloximages.chicago2.vip.townnews.com/nwitimes.com/content/tncms/assets/v3/editorial/3/6e/36e4a84a-b0e2-5470-89db-c7766757a9bc/503d0b2f5e7f9.preview-6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648200"/>
            <a:ext cx="3276599" cy="22028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somdnews.com/storyimage/PN/20120829/NEWS/708299718/EP/1/2/EP-70829971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1200" y="4648200"/>
            <a:ext cx="3352800" cy="220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367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62200" y="228600"/>
            <a:ext cx="3838574" cy="1066800"/>
          </a:xfrm>
        </p:spPr>
        <p:txBody>
          <a:bodyPr>
            <a:noAutofit/>
          </a:bodyPr>
          <a:lstStyle/>
          <a:p>
            <a:r>
              <a:rPr lang="en-US" sz="8000" u="sng" dirty="0" smtClean="0">
                <a:solidFill>
                  <a:schemeClr val="bg2">
                    <a:lumMod val="10000"/>
                  </a:schemeClr>
                </a:solidFill>
              </a:rPr>
              <a:t>Positive</a:t>
            </a:r>
            <a:endParaRPr lang="en-US" sz="8000" u="sng" dirty="0">
              <a:solidFill>
                <a:schemeClr val="bg2">
                  <a:lumMod val="10000"/>
                </a:schemeClr>
              </a:solidFill>
            </a:endParaRPr>
          </a:p>
        </p:txBody>
      </p:sp>
      <p:sp>
        <p:nvSpPr>
          <p:cNvPr id="4" name="Content Placeholder 3"/>
          <p:cNvSpPr>
            <a:spLocks noGrp="1"/>
          </p:cNvSpPr>
          <p:nvPr>
            <p:ph sz="quarter" idx="13"/>
          </p:nvPr>
        </p:nvSpPr>
        <p:spPr>
          <a:xfrm>
            <a:off x="0" y="1447800"/>
            <a:ext cx="9144000" cy="5410200"/>
          </a:xfrm>
        </p:spPr>
        <p:txBody>
          <a:bodyPr>
            <a:normAutofit/>
          </a:bodyPr>
          <a:lstStyle/>
          <a:p>
            <a:r>
              <a:rPr lang="en-US" sz="5400" dirty="0" smtClean="0"/>
              <a:t>PBIS    is</a:t>
            </a:r>
            <a:r>
              <a:rPr lang="en-US" sz="6600" dirty="0" smtClean="0"/>
              <a:t> </a:t>
            </a:r>
          </a:p>
          <a:p>
            <a:r>
              <a:rPr lang="en-US" sz="6600" dirty="0" smtClean="0"/>
              <a:t>	</a:t>
            </a:r>
            <a:r>
              <a:rPr lang="en-US" sz="8000" dirty="0" smtClean="0">
                <a:solidFill>
                  <a:schemeClr val="accent1"/>
                </a:solidFill>
              </a:rPr>
              <a:t>Proactive</a:t>
            </a:r>
            <a:r>
              <a:rPr lang="en-US" sz="6600" dirty="0" smtClean="0"/>
              <a:t> </a:t>
            </a:r>
            <a:endParaRPr lang="en-US" sz="6600" dirty="0"/>
          </a:p>
          <a:p>
            <a:r>
              <a:rPr lang="en-US" sz="6600" dirty="0" smtClean="0"/>
              <a:t>			</a:t>
            </a:r>
            <a:r>
              <a:rPr lang="en-US" sz="5400" dirty="0" smtClean="0"/>
              <a:t>Rather than </a:t>
            </a:r>
          </a:p>
          <a:p>
            <a:pPr algn="ctr"/>
            <a:r>
              <a:rPr lang="en-US" sz="6600" dirty="0" smtClean="0"/>
              <a:t>				       </a:t>
            </a:r>
            <a:r>
              <a:rPr lang="en-US" sz="8000" dirty="0" smtClean="0">
                <a:solidFill>
                  <a:srgbClr val="FF0000"/>
                </a:solidFill>
              </a:rPr>
              <a:t>Reactive</a:t>
            </a:r>
            <a:endParaRPr lang="en-US" sz="8000" dirty="0">
              <a:solidFill>
                <a:srgbClr val="FF00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9176" y="1447800"/>
            <a:ext cx="3729318"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370" y="4114801"/>
            <a:ext cx="2152650" cy="2556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50260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1463040"/>
            <a:ext cx="9144000" cy="5394960"/>
          </a:xfrm>
          <a:ln>
            <a:noFill/>
          </a:ln>
        </p:spPr>
        <p:txBody>
          <a:bodyPr>
            <a:normAutofit/>
          </a:bodyPr>
          <a:lstStyle/>
          <a:p>
            <a:pPr algn="ctr"/>
            <a:r>
              <a:rPr lang="en-US" sz="5400" dirty="0" smtClean="0">
                <a:solidFill>
                  <a:schemeClr val="accent1">
                    <a:lumMod val="75000"/>
                  </a:schemeClr>
                </a:solidFill>
              </a:rPr>
              <a:t>PBIS</a:t>
            </a:r>
            <a:r>
              <a:rPr lang="en-US" sz="5400" dirty="0" smtClean="0"/>
              <a:t>  believes </a:t>
            </a:r>
          </a:p>
          <a:p>
            <a:pPr algn="ctr"/>
            <a:r>
              <a:rPr lang="en-US" sz="5400" dirty="0" smtClean="0">
                <a:solidFill>
                  <a:srgbClr val="00B0F0"/>
                </a:solidFill>
              </a:rPr>
              <a:t>Children</a:t>
            </a:r>
            <a:r>
              <a:rPr lang="en-US" sz="5400" dirty="0" smtClean="0"/>
              <a:t> learn </a:t>
            </a:r>
            <a:r>
              <a:rPr lang="en-US" sz="5400" b="1"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poor behavior</a:t>
            </a:r>
            <a:r>
              <a:rPr lang="en-US" sz="5400" dirty="0" smtClean="0">
                <a:solidFill>
                  <a:schemeClr val="bg1">
                    <a:lumMod val="60000"/>
                    <a:lumOff val="40000"/>
                  </a:schemeClr>
                </a:solidFill>
              </a:rPr>
              <a:t>,</a:t>
            </a:r>
          </a:p>
          <a:p>
            <a:pPr algn="ctr"/>
            <a:r>
              <a:rPr lang="en-US" sz="5400" dirty="0" smtClean="0">
                <a:solidFill>
                  <a:srgbClr val="FF0000"/>
                </a:solidFill>
              </a:rPr>
              <a:t>AND</a:t>
            </a:r>
            <a:r>
              <a:rPr lang="en-US" sz="5400" dirty="0" smtClean="0"/>
              <a:t> </a:t>
            </a:r>
          </a:p>
          <a:p>
            <a:pPr algn="ctr"/>
            <a:r>
              <a:rPr lang="en-US" sz="5400" dirty="0" smtClean="0">
                <a:solidFill>
                  <a:srgbClr val="00B0F0"/>
                </a:solidFill>
              </a:rPr>
              <a:t>Children</a:t>
            </a:r>
            <a:r>
              <a:rPr lang="en-US" sz="5400" dirty="0" smtClean="0"/>
              <a:t> can learn </a:t>
            </a:r>
          </a:p>
          <a:p>
            <a:pPr algn="ctr"/>
            <a:r>
              <a:rPr lang="en-US" sz="5400" b="1"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appropriate behavior</a:t>
            </a:r>
            <a:endParaRPr lang="en-US" sz="5400" b="1"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Title 2"/>
          <p:cNvSpPr>
            <a:spLocks noGrp="1"/>
          </p:cNvSpPr>
          <p:nvPr>
            <p:ph type="title"/>
          </p:nvPr>
        </p:nvSpPr>
        <p:spPr>
          <a:xfrm>
            <a:off x="0" y="228600"/>
            <a:ext cx="9144000" cy="1066800"/>
          </a:xfrm>
        </p:spPr>
        <p:txBody>
          <a:bodyPr>
            <a:noAutofit/>
          </a:bodyPr>
          <a:lstStyle/>
          <a:p>
            <a:pPr algn="ctr"/>
            <a:r>
              <a:rPr lang="en-US" sz="8000" u="sng" dirty="0" smtClean="0">
                <a:solidFill>
                  <a:schemeClr val="bg2">
                    <a:lumMod val="10000"/>
                  </a:schemeClr>
                </a:solidFill>
              </a:rPr>
              <a:t>Behavioral</a:t>
            </a:r>
            <a:r>
              <a:rPr lang="en-US" sz="8000" dirty="0" smtClean="0"/>
              <a:t> </a:t>
            </a:r>
            <a:endParaRPr lang="en-US" sz="8000" dirty="0"/>
          </a:p>
        </p:txBody>
      </p:sp>
    </p:spTree>
    <p:extLst>
      <p:ext uri="{BB962C8B-B14F-4D97-AF65-F5344CB8AC3E}">
        <p14:creationId xmlns:p14="http://schemas.microsoft.com/office/powerpoint/2010/main" val="36877442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endParaRPr lang="en-US" sz="5400" dirty="0" smtClean="0"/>
          </a:p>
          <a:p>
            <a:endParaRPr lang="en-US" sz="5400" dirty="0"/>
          </a:p>
          <a:p>
            <a:endParaRPr lang="en-US" sz="5400" dirty="0" smtClean="0"/>
          </a:p>
          <a:p>
            <a:endParaRPr lang="en-US" sz="5400" dirty="0"/>
          </a:p>
        </p:txBody>
      </p:sp>
      <p:sp>
        <p:nvSpPr>
          <p:cNvPr id="3" name="Title 2"/>
          <p:cNvSpPr>
            <a:spLocks noGrp="1"/>
          </p:cNvSpPr>
          <p:nvPr>
            <p:ph type="title"/>
          </p:nvPr>
        </p:nvSpPr>
        <p:spPr>
          <a:xfrm>
            <a:off x="0" y="228600"/>
            <a:ext cx="9144000" cy="1066800"/>
          </a:xfrm>
        </p:spPr>
        <p:txBody>
          <a:bodyPr>
            <a:noAutofit/>
          </a:bodyPr>
          <a:lstStyle/>
          <a:p>
            <a:pPr algn="ctr"/>
            <a:r>
              <a:rPr lang="en-US" sz="8000" u="sng" dirty="0" smtClean="0">
                <a:solidFill>
                  <a:schemeClr val="bg2">
                    <a:lumMod val="10000"/>
                  </a:schemeClr>
                </a:solidFill>
              </a:rPr>
              <a:t>Interventions</a:t>
            </a:r>
            <a:endParaRPr lang="en-US" sz="8000" u="sng" dirty="0">
              <a:solidFill>
                <a:schemeClr val="bg2">
                  <a:lumMod val="10000"/>
                </a:schemeClr>
              </a:solidFill>
            </a:endParaRPr>
          </a:p>
        </p:txBody>
      </p:sp>
      <p:sp>
        <p:nvSpPr>
          <p:cNvPr id="4" name="Rectangle 3"/>
          <p:cNvSpPr/>
          <p:nvPr/>
        </p:nvSpPr>
        <p:spPr>
          <a:xfrm>
            <a:off x="457200" y="1828800"/>
            <a:ext cx="3183179"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Teaching</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5" name="Rectangle 4"/>
          <p:cNvSpPr/>
          <p:nvPr/>
        </p:nvSpPr>
        <p:spPr>
          <a:xfrm>
            <a:off x="2456324" y="3505200"/>
            <a:ext cx="3789243" cy="1015663"/>
          </a:xfrm>
          <a:prstGeom prst="rect">
            <a:avLst/>
          </a:prstGeom>
          <a:noFill/>
        </p:spPr>
        <p:txBody>
          <a:bodyPr wrap="none" lIns="91440" tIns="45720" rIns="91440" bIns="45720">
            <a:spAutoFit/>
          </a:bodyPr>
          <a:lstStyle/>
          <a:p>
            <a:pPr algn="ctr"/>
            <a:r>
              <a:rPr lang="en-US" sz="6000" b="1" cap="none" spc="0" dirty="0" smtClean="0">
                <a:ln w="10541" cmpd="sng">
                  <a:solidFill>
                    <a:schemeClr val="accent1">
                      <a:shade val="88000"/>
                      <a:satMod val="110000"/>
                    </a:schemeClr>
                  </a:solidFill>
                  <a:prstDash val="solid"/>
                </a:ln>
                <a:solidFill>
                  <a:schemeClr val="accent1">
                    <a:lumMod val="60000"/>
                    <a:lumOff val="40000"/>
                  </a:schemeClr>
                </a:solidFill>
                <a:effectLst/>
              </a:rPr>
              <a:t>Reminding</a:t>
            </a:r>
            <a:endParaRPr lang="en-US" sz="6000" b="1" cap="none" spc="0" dirty="0">
              <a:ln w="10541" cmpd="sng">
                <a:solidFill>
                  <a:schemeClr val="accent1">
                    <a:shade val="88000"/>
                    <a:satMod val="110000"/>
                  </a:schemeClr>
                </a:solidFill>
                <a:prstDash val="solid"/>
              </a:ln>
              <a:solidFill>
                <a:schemeClr val="accent1">
                  <a:lumMod val="60000"/>
                  <a:lumOff val="40000"/>
                </a:schemeClr>
              </a:solidFill>
              <a:effectLst/>
            </a:endParaRPr>
          </a:p>
        </p:txBody>
      </p:sp>
      <p:sp>
        <p:nvSpPr>
          <p:cNvPr id="6" name="Rectangle 5"/>
          <p:cNvSpPr/>
          <p:nvPr/>
        </p:nvSpPr>
        <p:spPr>
          <a:xfrm>
            <a:off x="4045527" y="5410200"/>
            <a:ext cx="457208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Reinforcing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074" name="Picture 2" descr="http://bloximages.chicago2.vip.townnews.com/lacrossetribune.com/content/tncms/assets/v3/editorial/d/a3/da34b88e-605f-5574-9145-86369fc6b55c/5227b274e8ea2.preview-6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8357" y="1447800"/>
            <a:ext cx="3023891" cy="19070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cdn.newsday.com/polopoly_fs/1.10166583.1427830318!/httpImage/image.JPG_gen/derivatives/display_600/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808962"/>
            <a:ext cx="2935248" cy="204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6239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5486400" cy="1066800"/>
          </a:xfrm>
        </p:spPr>
        <p:txBody>
          <a:bodyPr>
            <a:noAutofit/>
          </a:bodyPr>
          <a:lstStyle/>
          <a:p>
            <a:pPr algn="ctr"/>
            <a:r>
              <a:rPr lang="en-US" sz="8000" u="sng" dirty="0" smtClean="0">
                <a:solidFill>
                  <a:schemeClr val="bg2">
                    <a:lumMod val="10000"/>
                  </a:schemeClr>
                </a:solidFill>
              </a:rPr>
              <a:t>Supports</a:t>
            </a:r>
            <a:endParaRPr lang="en-US" sz="8000" u="sng" dirty="0">
              <a:solidFill>
                <a:schemeClr val="bg2">
                  <a:lumMod val="10000"/>
                </a:schemeClr>
              </a:solidFill>
            </a:endParaRPr>
          </a:p>
        </p:txBody>
      </p:sp>
      <p:sp>
        <p:nvSpPr>
          <p:cNvPr id="4" name="Right Arrow 3"/>
          <p:cNvSpPr/>
          <p:nvPr/>
        </p:nvSpPr>
        <p:spPr>
          <a:xfrm>
            <a:off x="228600" y="1295400"/>
            <a:ext cx="3962400" cy="1634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Collaboration</a:t>
            </a:r>
            <a:endParaRPr lang="en-US" sz="4000" dirty="0"/>
          </a:p>
        </p:txBody>
      </p:sp>
      <p:sp>
        <p:nvSpPr>
          <p:cNvPr id="5" name="Down Arrow 4"/>
          <p:cNvSpPr/>
          <p:nvPr/>
        </p:nvSpPr>
        <p:spPr>
          <a:xfrm>
            <a:off x="3179618" y="3070512"/>
            <a:ext cx="1676400" cy="2933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4000" dirty="0" smtClean="0"/>
              <a:t>Consensus</a:t>
            </a:r>
            <a:endParaRPr lang="en-US" sz="4000" dirty="0"/>
          </a:p>
        </p:txBody>
      </p:sp>
      <p:sp>
        <p:nvSpPr>
          <p:cNvPr id="6" name="Right Arrow 5"/>
          <p:cNvSpPr/>
          <p:nvPr/>
        </p:nvSpPr>
        <p:spPr>
          <a:xfrm>
            <a:off x="4904508" y="5242212"/>
            <a:ext cx="3657600" cy="152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Consistency</a:t>
            </a:r>
            <a:endParaRPr lang="en-US" sz="4000" dirty="0"/>
          </a:p>
        </p:txBody>
      </p:sp>
      <p:pic>
        <p:nvPicPr>
          <p:cNvPr id="4098" name="Picture 2" descr="http://www.schoolbusfleet.com/_Images/articles/M-SBF3top-friscois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488" y="4724400"/>
            <a:ext cx="2681216" cy="19094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nysut.org/~/media/images/nysut/nysut-united/2014/september/nysutunited_140922_driverssafety.jpg?h=355&amp;la=en&amp;w=8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930235"/>
            <a:ext cx="3886200" cy="225271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img-aws.ehowcdn.com/340x221p/photos.demandstudios.com/getty/article/142/93/8652667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568170"/>
            <a:ext cx="3886200" cy="21129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inglemomsasksara.com/images/mom.2.kid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487" y="2681091"/>
            <a:ext cx="2681216" cy="1781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2952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6" name="AutoShape 2"/>
          <p:cNvSpPr>
            <a:spLocks noChangeArrowheads="1"/>
          </p:cNvSpPr>
          <p:nvPr/>
        </p:nvSpPr>
        <p:spPr bwMode="auto">
          <a:xfrm>
            <a:off x="2717236" y="868023"/>
            <a:ext cx="4133507" cy="5587206"/>
          </a:xfrm>
          <a:prstGeom prst="triangle">
            <a:avLst>
              <a:gd name="adj" fmla="val 50000"/>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47" name="AutoShape 3"/>
          <p:cNvSpPr>
            <a:spLocks noChangeArrowheads="1"/>
          </p:cNvSpPr>
          <p:nvPr/>
        </p:nvSpPr>
        <p:spPr bwMode="auto">
          <a:xfrm>
            <a:off x="4191000" y="914400"/>
            <a:ext cx="1143000" cy="1371600"/>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48" name="AutoShape 4"/>
          <p:cNvSpPr>
            <a:spLocks noChangeArrowheads="1"/>
          </p:cNvSpPr>
          <p:nvPr/>
        </p:nvSpPr>
        <p:spPr bwMode="auto">
          <a:xfrm>
            <a:off x="4495800" y="914400"/>
            <a:ext cx="549275" cy="609600"/>
          </a:xfrm>
          <a:prstGeom prst="triangle">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49" name="AutoShape 5"/>
          <p:cNvSpPr>
            <a:spLocks/>
          </p:cNvSpPr>
          <p:nvPr/>
        </p:nvSpPr>
        <p:spPr bwMode="auto">
          <a:xfrm rot="1283195">
            <a:off x="3188950" y="637948"/>
            <a:ext cx="457200" cy="5673725"/>
          </a:xfrm>
          <a:prstGeom prst="leftBrace">
            <a:avLst>
              <a:gd name="adj1" fmla="val 103414"/>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50" name="Text Box 6"/>
          <p:cNvSpPr txBox="1">
            <a:spLocks noChangeArrowheads="1"/>
          </p:cNvSpPr>
          <p:nvPr/>
        </p:nvSpPr>
        <p:spPr bwMode="auto">
          <a:xfrm>
            <a:off x="593841" y="2785268"/>
            <a:ext cx="2200275" cy="1474787"/>
          </a:xfrm>
          <a:prstGeom prst="rect">
            <a:avLst/>
          </a:prstGeom>
          <a:solidFill>
            <a:schemeClr val="bg1">
              <a:lumMod val="50000"/>
            </a:schemeClr>
          </a:solidFill>
          <a:ln w="9525">
            <a:solidFill>
              <a:schemeClr val="tx2"/>
            </a:solidFill>
            <a:miter lim="800000"/>
            <a:headEnd/>
            <a:tailEnd/>
          </a:ln>
          <a:effectLst/>
          <a:extLst/>
        </p:spPr>
        <p:txBody>
          <a:bodyPr wrap="none">
            <a:spAutoFit/>
          </a:bodyPr>
          <a:lstStyle/>
          <a:p>
            <a:pPr eaLnBrk="0" hangingPunct="0"/>
            <a:r>
              <a:rPr lang="en-US" altLang="en-US" sz="1800" dirty="0">
                <a:latin typeface="Arial" charset="0"/>
                <a:cs typeface="Arial" charset="0"/>
              </a:rPr>
              <a:t>Primary Prevention:</a:t>
            </a:r>
          </a:p>
          <a:p>
            <a:pPr eaLnBrk="0" hangingPunct="0"/>
            <a:r>
              <a:rPr lang="en-US" altLang="en-US" sz="1800" dirty="0">
                <a:latin typeface="Arial" charset="0"/>
                <a:cs typeface="Arial" charset="0"/>
              </a:rPr>
              <a:t>School-/Classroom-</a:t>
            </a:r>
          </a:p>
          <a:p>
            <a:pPr eaLnBrk="0" hangingPunct="0"/>
            <a:r>
              <a:rPr lang="en-US" altLang="en-US" sz="1800" dirty="0">
                <a:latin typeface="Arial" charset="0"/>
                <a:cs typeface="Arial" charset="0"/>
              </a:rPr>
              <a:t>Wide Systems for</a:t>
            </a:r>
          </a:p>
          <a:p>
            <a:pPr eaLnBrk="0" hangingPunct="0"/>
            <a:r>
              <a:rPr lang="en-US" altLang="en-US" sz="1800" dirty="0">
                <a:latin typeface="Arial" charset="0"/>
                <a:cs typeface="Arial" charset="0"/>
              </a:rPr>
              <a:t>All Students,</a:t>
            </a:r>
          </a:p>
          <a:p>
            <a:pPr eaLnBrk="0" hangingPunct="0"/>
            <a:r>
              <a:rPr lang="en-US" altLang="en-US" sz="1800" dirty="0">
                <a:latin typeface="Arial" charset="0"/>
                <a:cs typeface="Arial" charset="0"/>
              </a:rPr>
              <a:t>Staff, &amp; Settings</a:t>
            </a:r>
          </a:p>
        </p:txBody>
      </p:sp>
      <p:sp>
        <p:nvSpPr>
          <p:cNvPr id="1209351" name="AutoShape 7"/>
          <p:cNvSpPr>
            <a:spLocks/>
          </p:cNvSpPr>
          <p:nvPr/>
        </p:nvSpPr>
        <p:spPr bwMode="auto">
          <a:xfrm rot="-1184886">
            <a:off x="5300632" y="805703"/>
            <a:ext cx="295837" cy="609600"/>
          </a:xfrm>
          <a:prstGeom prst="rightBrace">
            <a:avLst>
              <a:gd name="adj1" fmla="val 16667"/>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52" name="AutoShape 8"/>
          <p:cNvSpPr>
            <a:spLocks/>
          </p:cNvSpPr>
          <p:nvPr/>
        </p:nvSpPr>
        <p:spPr bwMode="auto">
          <a:xfrm rot="-1243991">
            <a:off x="5181600" y="864210"/>
            <a:ext cx="304800" cy="1447800"/>
          </a:xfrm>
          <a:prstGeom prst="rightBrace">
            <a:avLst>
              <a:gd name="adj1" fmla="val 39583"/>
              <a:gd name="adj2" fmla="val 79222"/>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353" name="Text Box 9"/>
          <p:cNvSpPr txBox="1">
            <a:spLocks noChangeArrowheads="1"/>
          </p:cNvSpPr>
          <p:nvPr/>
        </p:nvSpPr>
        <p:spPr bwMode="auto">
          <a:xfrm>
            <a:off x="5769090" y="1719943"/>
            <a:ext cx="2689225" cy="1200150"/>
          </a:xfrm>
          <a:prstGeom prst="rect">
            <a:avLst/>
          </a:prstGeom>
          <a:solidFill>
            <a:schemeClr val="bg1">
              <a:lumMod val="50000"/>
            </a:schemeClr>
          </a:solidFill>
          <a:ln w="9525">
            <a:solidFill>
              <a:schemeClr val="tx2"/>
            </a:solidFill>
            <a:miter lim="800000"/>
            <a:headEnd/>
            <a:tailEnd/>
          </a:ln>
          <a:effectLst/>
          <a:extLst/>
        </p:spPr>
        <p:txBody>
          <a:bodyPr>
            <a:spAutoFit/>
          </a:bodyPr>
          <a:lstStyle/>
          <a:p>
            <a:pPr eaLnBrk="0" hangingPunct="0"/>
            <a:r>
              <a:rPr lang="en-US" altLang="en-US" sz="1800" dirty="0">
                <a:latin typeface="Arial" charset="0"/>
                <a:cs typeface="Arial" charset="0"/>
              </a:rPr>
              <a:t>Secondary Prevention:</a:t>
            </a:r>
          </a:p>
          <a:p>
            <a:pPr eaLnBrk="0" hangingPunct="0"/>
            <a:r>
              <a:rPr lang="en-US" altLang="en-US" sz="1800" dirty="0">
                <a:latin typeface="Arial" charset="0"/>
                <a:cs typeface="Arial" charset="0"/>
              </a:rPr>
              <a:t>Specialized Group</a:t>
            </a:r>
          </a:p>
          <a:p>
            <a:pPr eaLnBrk="0" hangingPunct="0"/>
            <a:r>
              <a:rPr lang="en-US" altLang="en-US" sz="1800" dirty="0">
                <a:latin typeface="Arial" charset="0"/>
                <a:cs typeface="Arial" charset="0"/>
              </a:rPr>
              <a:t>Systems for Students with At-Risk Behavior</a:t>
            </a:r>
          </a:p>
        </p:txBody>
      </p:sp>
      <p:sp>
        <p:nvSpPr>
          <p:cNvPr id="1209354" name="Text Box 10"/>
          <p:cNvSpPr txBox="1">
            <a:spLocks noChangeArrowheads="1"/>
          </p:cNvSpPr>
          <p:nvPr/>
        </p:nvSpPr>
        <p:spPr bwMode="auto">
          <a:xfrm>
            <a:off x="5743690" y="106065"/>
            <a:ext cx="2667000" cy="1474788"/>
          </a:xfrm>
          <a:prstGeom prst="rect">
            <a:avLst/>
          </a:prstGeom>
          <a:solidFill>
            <a:schemeClr val="bg1">
              <a:lumMod val="50000"/>
            </a:schemeClr>
          </a:solidFill>
          <a:ln w="9525">
            <a:solidFill>
              <a:schemeClr val="tx2"/>
            </a:solidFill>
            <a:miter lim="800000"/>
            <a:headEnd/>
            <a:tailEnd/>
          </a:ln>
          <a:effectLst/>
          <a:extLst/>
        </p:spPr>
        <p:txBody>
          <a:bodyPr>
            <a:spAutoFit/>
          </a:bodyPr>
          <a:lstStyle/>
          <a:p>
            <a:pPr eaLnBrk="0" hangingPunct="0"/>
            <a:r>
              <a:rPr lang="en-US" altLang="en-US" sz="1800" dirty="0">
                <a:latin typeface="Arial" charset="0"/>
                <a:cs typeface="Arial" charset="0"/>
              </a:rPr>
              <a:t>Tertiary Prevention:</a:t>
            </a:r>
          </a:p>
          <a:p>
            <a:pPr eaLnBrk="0" hangingPunct="0"/>
            <a:r>
              <a:rPr lang="en-US" altLang="en-US" sz="1800" dirty="0">
                <a:latin typeface="Arial" charset="0"/>
                <a:cs typeface="Arial" charset="0"/>
              </a:rPr>
              <a:t>Specialized </a:t>
            </a:r>
          </a:p>
          <a:p>
            <a:pPr eaLnBrk="0" hangingPunct="0"/>
            <a:r>
              <a:rPr lang="en-US" altLang="en-US" sz="1800" dirty="0">
                <a:latin typeface="Arial" charset="0"/>
                <a:cs typeface="Arial" charset="0"/>
              </a:rPr>
              <a:t>Individualized</a:t>
            </a:r>
          </a:p>
          <a:p>
            <a:pPr eaLnBrk="0" hangingPunct="0"/>
            <a:r>
              <a:rPr lang="en-US" altLang="en-US" sz="1800" dirty="0">
                <a:latin typeface="Arial" charset="0"/>
                <a:cs typeface="Arial" charset="0"/>
              </a:rPr>
              <a:t>Systems for Students with High-Risk Behavior</a:t>
            </a:r>
          </a:p>
        </p:txBody>
      </p:sp>
      <p:sp>
        <p:nvSpPr>
          <p:cNvPr id="1209355" name="Text Box 11"/>
          <p:cNvSpPr txBox="1">
            <a:spLocks noChangeArrowheads="1"/>
          </p:cNvSpPr>
          <p:nvPr/>
        </p:nvSpPr>
        <p:spPr bwMode="auto">
          <a:xfrm>
            <a:off x="3863975" y="5795056"/>
            <a:ext cx="236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b="1" dirty="0">
                <a:solidFill>
                  <a:schemeClr val="bg2">
                    <a:lumMod val="10000"/>
                  </a:schemeClr>
                </a:solidFill>
                <a:latin typeface="Arial" charset="0"/>
                <a:cs typeface="Arial" charset="0"/>
              </a:rPr>
              <a:t>~80% of Students</a:t>
            </a:r>
          </a:p>
        </p:txBody>
      </p:sp>
      <p:sp>
        <p:nvSpPr>
          <p:cNvPr id="1209356" name="Text Box 12"/>
          <p:cNvSpPr txBox="1">
            <a:spLocks noChangeArrowheads="1"/>
          </p:cNvSpPr>
          <p:nvPr/>
        </p:nvSpPr>
        <p:spPr bwMode="auto">
          <a:xfrm>
            <a:off x="4625975" y="19050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b="1" dirty="0">
                <a:solidFill>
                  <a:schemeClr val="bg2">
                    <a:lumMod val="10000"/>
                  </a:schemeClr>
                </a:solidFill>
                <a:latin typeface="Arial" charset="0"/>
                <a:cs typeface="Arial" charset="0"/>
              </a:rPr>
              <a:t>~15% </a:t>
            </a:r>
          </a:p>
        </p:txBody>
      </p:sp>
      <p:sp>
        <p:nvSpPr>
          <p:cNvPr id="1209357" name="Text Box 13"/>
          <p:cNvSpPr txBox="1">
            <a:spLocks noChangeArrowheads="1"/>
          </p:cNvSpPr>
          <p:nvPr/>
        </p:nvSpPr>
        <p:spPr bwMode="auto">
          <a:xfrm>
            <a:off x="4372145" y="1114655"/>
            <a:ext cx="86343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en-US" sz="1800" b="1" dirty="0">
                <a:solidFill>
                  <a:schemeClr val="bg2">
                    <a:lumMod val="10000"/>
                  </a:schemeClr>
                </a:solidFill>
                <a:latin typeface="Arial" charset="0"/>
                <a:cs typeface="Arial" charset="0"/>
              </a:rPr>
              <a:t>~5% </a:t>
            </a:r>
          </a:p>
        </p:txBody>
      </p:sp>
      <p:sp>
        <p:nvSpPr>
          <p:cNvPr id="1209358" name="Text Box 14"/>
          <p:cNvSpPr txBox="1">
            <a:spLocks noChangeArrowheads="1"/>
          </p:cNvSpPr>
          <p:nvPr/>
        </p:nvSpPr>
        <p:spPr bwMode="auto">
          <a:xfrm>
            <a:off x="685800" y="376238"/>
            <a:ext cx="2962275" cy="1484312"/>
          </a:xfrm>
          <a:prstGeom prst="rect">
            <a:avLst/>
          </a:prstGeom>
          <a:solidFill>
            <a:schemeClr val="bg1">
              <a:lumMod val="50000"/>
            </a:schemeClr>
          </a:solidFill>
          <a:ln w="19050">
            <a:solidFill>
              <a:schemeClr val="tx2"/>
            </a:solidFill>
            <a:miter lim="800000"/>
            <a:headEnd/>
            <a:tailEnd/>
          </a:ln>
          <a:effectLst/>
          <a:extLst/>
        </p:spPr>
        <p:txBody>
          <a:bodyPr>
            <a:spAutoFit/>
          </a:bodyPr>
          <a:lstStyle/>
          <a:p>
            <a:pPr eaLnBrk="0" hangingPunct="0"/>
            <a:r>
              <a:rPr lang="en-US" altLang="en-US" sz="1800" dirty="0">
                <a:latin typeface="Arial" charset="0"/>
                <a:cs typeface="Arial" charset="0"/>
              </a:rPr>
              <a:t>CONTINUUM OF</a:t>
            </a:r>
          </a:p>
          <a:p>
            <a:pPr eaLnBrk="0" hangingPunct="0"/>
            <a:r>
              <a:rPr lang="en-US" altLang="en-US" sz="1800" dirty="0">
                <a:latin typeface="Arial" charset="0"/>
                <a:cs typeface="Arial" charset="0"/>
              </a:rPr>
              <a:t>SCHOOL-WIDE </a:t>
            </a:r>
          </a:p>
          <a:p>
            <a:pPr eaLnBrk="0" hangingPunct="0"/>
            <a:r>
              <a:rPr lang="en-US" altLang="en-US" sz="1800" dirty="0">
                <a:latin typeface="Arial" charset="0"/>
                <a:cs typeface="Arial" charset="0"/>
              </a:rPr>
              <a:t>INSTRUCTIONAL &amp; </a:t>
            </a:r>
          </a:p>
          <a:p>
            <a:pPr eaLnBrk="0" hangingPunct="0"/>
            <a:r>
              <a:rPr lang="en-US" altLang="en-US" sz="1800" dirty="0">
                <a:latin typeface="Arial" charset="0"/>
                <a:cs typeface="Arial" charset="0"/>
              </a:rPr>
              <a:t>POSITIVE BEHAVIOR</a:t>
            </a:r>
          </a:p>
          <a:p>
            <a:pPr eaLnBrk="0" hangingPunct="0"/>
            <a:r>
              <a:rPr lang="en-US" altLang="en-US" sz="1800" dirty="0">
                <a:latin typeface="Arial" charset="0"/>
                <a:cs typeface="Arial" charset="0"/>
              </a:rPr>
              <a:t>SUPPORT</a:t>
            </a:r>
          </a:p>
        </p:txBody>
      </p:sp>
    </p:spTree>
    <p:extLst>
      <p:ext uri="{BB962C8B-B14F-4D97-AF65-F5344CB8AC3E}">
        <p14:creationId xmlns:p14="http://schemas.microsoft.com/office/powerpoint/2010/main" val="11365696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676400"/>
            <a:ext cx="7086600" cy="4696670"/>
          </a:xfrm>
          <a:prstGeom prst="rect">
            <a:avLst/>
          </a:prstGeom>
        </p:spPr>
        <p:txBody>
          <a:bodyPr wrap="square">
            <a:spAutoFit/>
          </a:bodyPr>
          <a:lstStyle/>
          <a:p>
            <a:pPr marL="536575" lvl="0" indent="-536575" defTabSz="966788" fontAlgn="base">
              <a:spcBef>
                <a:spcPct val="20000"/>
              </a:spcBef>
              <a:spcAft>
                <a:spcPct val="0"/>
              </a:spcAft>
              <a:buClr>
                <a:srgbClr val="EA2D00"/>
              </a:buClr>
              <a:buSzPct val="150000"/>
              <a:buFont typeface="Wingdings" charset="2"/>
              <a:buChar char="ü"/>
            </a:pPr>
            <a:r>
              <a:rPr kumimoji="0" lang="en-US" altLang="en-US" sz="3400" b="1" i="0" u="none" strike="noStrike" kern="0" cap="none" spc="0" normalizeH="0" baseline="0" noProof="0" dirty="0" smtClean="0">
                <a:ln>
                  <a:noFill/>
                </a:ln>
                <a:solidFill>
                  <a:schemeClr val="accent1">
                    <a:lumMod val="75000"/>
                  </a:schemeClr>
                </a:solidFill>
                <a:effectLst>
                  <a:outerShdw blurRad="38100" dist="38100" dir="2700000" algn="tl">
                    <a:srgbClr val="000000"/>
                  </a:outerShdw>
                </a:effectLst>
                <a:uLnTx/>
                <a:uFillTx/>
                <a:latin typeface="Arial"/>
                <a:ea typeface="+mn-ea"/>
                <a:cs typeface="Arial"/>
              </a:rPr>
              <a:t>Teach</a:t>
            </a:r>
            <a:r>
              <a:rPr kumimoji="0" lang="en-US" altLang="en-US" sz="3400" b="1" i="0" u="none" strike="noStrike" kern="0" cap="none" spc="0" normalizeH="0" baseline="0" noProof="0" dirty="0" smtClean="0">
                <a:ln>
                  <a:noFill/>
                </a:ln>
                <a:solidFill>
                  <a:srgbClr val="000000"/>
                </a:solidFill>
                <a:effectLst>
                  <a:outerShdw blurRad="38100" dist="38100" dir="2700000" algn="tl">
                    <a:srgbClr val="FFFFFF"/>
                  </a:outerShdw>
                </a:effectLst>
                <a:uLnTx/>
                <a:uFillTx/>
                <a:latin typeface="Arial"/>
                <a:ea typeface="+mn-ea"/>
                <a:cs typeface="Arial"/>
              </a:rPr>
              <a:t> appropriate behavior in all settings.</a:t>
            </a:r>
          </a:p>
          <a:p>
            <a:pPr marL="536575" lvl="0" indent="-536575" defTabSz="966788" fontAlgn="base">
              <a:spcBef>
                <a:spcPct val="20000"/>
              </a:spcBef>
              <a:spcAft>
                <a:spcPct val="0"/>
              </a:spcAft>
              <a:buClr>
                <a:srgbClr val="EA2D00"/>
              </a:buClr>
              <a:buSzPct val="150000"/>
              <a:buFont typeface="Wingdings" charset="2"/>
              <a:buChar char="ü"/>
            </a:pPr>
            <a:endParaRPr kumimoji="0" lang="en-US" altLang="en-US" sz="3400" b="1" i="0" u="none" strike="noStrike" kern="0" cap="none" spc="0" normalizeH="0" baseline="0" noProof="0" dirty="0" smtClean="0">
              <a:ln>
                <a:noFill/>
              </a:ln>
              <a:solidFill>
                <a:srgbClr val="000000"/>
              </a:solidFill>
              <a:effectLst>
                <a:outerShdw blurRad="38100" dist="38100" dir="2700000" algn="tl">
                  <a:srgbClr val="FFFFFF"/>
                </a:outerShdw>
              </a:effectLst>
              <a:uLnTx/>
              <a:uFillTx/>
              <a:latin typeface="Arial"/>
              <a:ea typeface="+mn-ea"/>
              <a:cs typeface="Arial"/>
            </a:endParaRPr>
          </a:p>
          <a:p>
            <a:pPr marL="536575" lvl="0" indent="-536575" defTabSz="966788" fontAlgn="base">
              <a:spcBef>
                <a:spcPct val="20000"/>
              </a:spcBef>
              <a:spcAft>
                <a:spcPct val="0"/>
              </a:spcAft>
              <a:buClr>
                <a:srgbClr val="EA2D00"/>
              </a:buClr>
              <a:buSzPct val="150000"/>
              <a:buFont typeface="Wingdings" charset="2"/>
              <a:buChar char="ü"/>
            </a:pPr>
            <a:r>
              <a:rPr kumimoji="0" lang="en-US" altLang="en-US" sz="3400" b="1" i="0" u="none" strike="noStrike" kern="0" cap="none" spc="0" normalizeH="0" baseline="0" noProof="0" dirty="0" smtClean="0">
                <a:ln>
                  <a:noFill/>
                </a:ln>
                <a:solidFill>
                  <a:schemeClr val="accent1">
                    <a:lumMod val="75000"/>
                  </a:schemeClr>
                </a:solidFill>
                <a:effectLst>
                  <a:outerShdw blurRad="38100" dist="38100" dir="2700000" algn="tl">
                    <a:srgbClr val="000000"/>
                  </a:outerShdw>
                </a:effectLst>
                <a:uLnTx/>
                <a:uFillTx/>
                <a:latin typeface="Arial"/>
                <a:ea typeface="+mn-ea"/>
                <a:cs typeface="Arial"/>
              </a:rPr>
              <a:t>Intervene</a:t>
            </a:r>
            <a:r>
              <a:rPr kumimoji="0" lang="en-US" altLang="en-US" sz="3400" b="1" i="0" u="none" strike="noStrike" kern="0" cap="none" spc="0" normalizeH="0" baseline="0" noProof="0" dirty="0" smtClean="0">
                <a:ln>
                  <a:noFill/>
                </a:ln>
                <a:solidFill>
                  <a:srgbClr val="000000"/>
                </a:solidFill>
                <a:effectLst>
                  <a:outerShdw blurRad="38100" dist="38100" dir="2700000" algn="tl">
                    <a:srgbClr val="FFFFFF"/>
                  </a:outerShdw>
                </a:effectLst>
                <a:uLnTx/>
                <a:uFillTx/>
                <a:latin typeface="Arial"/>
                <a:ea typeface="+mn-ea"/>
                <a:cs typeface="Arial"/>
              </a:rPr>
              <a:t> when behavior expectations are not met.</a:t>
            </a:r>
          </a:p>
          <a:p>
            <a:pPr marL="536575" lvl="0" indent="-536575" defTabSz="966788" fontAlgn="base">
              <a:spcBef>
                <a:spcPct val="20000"/>
              </a:spcBef>
              <a:spcAft>
                <a:spcPct val="0"/>
              </a:spcAft>
              <a:buClr>
                <a:srgbClr val="EA2D00"/>
              </a:buClr>
              <a:buSzPct val="150000"/>
              <a:buFont typeface="Wingdings" charset="2"/>
              <a:buChar char="ü"/>
            </a:pPr>
            <a:endParaRPr kumimoji="0" lang="en-US" altLang="en-US" sz="3400" b="1" i="0" u="none" strike="noStrike" kern="0" cap="none" spc="0" normalizeH="0" baseline="0" noProof="0" dirty="0" smtClean="0">
              <a:ln>
                <a:noFill/>
              </a:ln>
              <a:solidFill>
                <a:srgbClr val="000000"/>
              </a:solidFill>
              <a:effectLst>
                <a:outerShdw blurRad="38100" dist="38100" dir="2700000" algn="tl">
                  <a:srgbClr val="FFFFFF"/>
                </a:outerShdw>
              </a:effectLst>
              <a:uLnTx/>
              <a:uFillTx/>
              <a:latin typeface="Arial"/>
              <a:ea typeface="+mn-ea"/>
              <a:cs typeface="Arial"/>
            </a:endParaRPr>
          </a:p>
          <a:p>
            <a:pPr marL="536575" lvl="0" indent="-536575" defTabSz="966788" fontAlgn="base">
              <a:spcBef>
                <a:spcPct val="20000"/>
              </a:spcBef>
              <a:spcAft>
                <a:spcPct val="0"/>
              </a:spcAft>
              <a:buClr>
                <a:srgbClr val="EA2D00"/>
              </a:buClr>
              <a:buSzPct val="150000"/>
              <a:buFont typeface="Wingdings" charset="2"/>
              <a:buChar char="ü"/>
            </a:pPr>
            <a:r>
              <a:rPr kumimoji="0" lang="en-US" altLang="en-US" sz="3400" b="1" i="0" u="none" strike="noStrike" kern="0" cap="none" spc="0" normalizeH="0" baseline="0" noProof="0" dirty="0" smtClean="0">
                <a:ln>
                  <a:noFill/>
                </a:ln>
                <a:solidFill>
                  <a:schemeClr val="accent1">
                    <a:lumMod val="75000"/>
                  </a:schemeClr>
                </a:solidFill>
                <a:effectLst>
                  <a:outerShdw blurRad="38100" dist="38100" dir="2700000" algn="tl">
                    <a:srgbClr val="000000"/>
                  </a:outerShdw>
                </a:effectLst>
                <a:uLnTx/>
                <a:uFillTx/>
                <a:latin typeface="Arial"/>
                <a:ea typeface="+mn-ea"/>
                <a:cs typeface="Arial"/>
              </a:rPr>
              <a:t>Recognize</a:t>
            </a:r>
            <a:r>
              <a:rPr kumimoji="0" lang="en-US" altLang="en-US" sz="3400" b="1" i="0" u="none" strike="noStrike" kern="0" cap="none" spc="0" normalizeH="0" baseline="0" noProof="0" dirty="0" smtClean="0">
                <a:ln>
                  <a:noFill/>
                </a:ln>
                <a:solidFill>
                  <a:srgbClr val="000000"/>
                </a:solidFill>
                <a:effectLst>
                  <a:outerShdw blurRad="38100" dist="38100" dir="2700000" algn="tl">
                    <a:srgbClr val="FFFFFF"/>
                  </a:outerShdw>
                </a:effectLst>
                <a:uLnTx/>
                <a:uFillTx/>
                <a:latin typeface="Arial"/>
                <a:ea typeface="+mn-ea"/>
                <a:cs typeface="Arial"/>
              </a:rPr>
              <a:t> when behaviors are met. </a:t>
            </a:r>
            <a:endParaRPr kumimoji="0" lang="en-US" altLang="en-US" sz="3400" b="1" i="0" u="none" strike="noStrike" kern="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Arial"/>
            </a:endParaRPr>
          </a:p>
        </p:txBody>
      </p:sp>
      <p:sp>
        <p:nvSpPr>
          <p:cNvPr id="5" name="Rectangle 4"/>
          <p:cNvSpPr/>
          <p:nvPr/>
        </p:nvSpPr>
        <p:spPr>
          <a:xfrm>
            <a:off x="-21354" y="304800"/>
            <a:ext cx="9165353" cy="1015663"/>
          </a:xfrm>
          <a:prstGeom prst="rect">
            <a:avLst/>
          </a:prstGeom>
          <a:noFill/>
        </p:spPr>
        <p:txBody>
          <a:bodyPr wrap="square" lIns="91440" tIns="45720" rIns="91440" bIns="45720">
            <a:spAutoFit/>
          </a:bodyPr>
          <a:lstStyle/>
          <a:p>
            <a:pPr algn="ctr"/>
            <a:r>
              <a:rPr lang="en-US" sz="6000" b="1" u="sng"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accent1">
                    <a:lumMod val="20000"/>
                    <a:lumOff val="80000"/>
                  </a:schemeClr>
                </a:solidFill>
                <a:effectLst>
                  <a:outerShdw blurRad="38100" dist="38100" dir="2700000" algn="tl">
                    <a:srgbClr val="000000">
                      <a:alpha val="43137"/>
                    </a:srgbClr>
                  </a:outerShdw>
                </a:effectLst>
              </a:rPr>
              <a:t>PBIS  Environments</a:t>
            </a:r>
            <a:r>
              <a:rPr lang="en-US" sz="6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accent1">
                    <a:lumMod val="20000"/>
                    <a:lumOff val="80000"/>
                  </a:schemeClr>
                </a:solidFill>
                <a:effectLst>
                  <a:outerShdw blurRad="38100" dist="38100" dir="2700000" algn="tl" rotWithShape="0">
                    <a:srgbClr val="000000">
                      <a:alpha val="43137"/>
                    </a:srgbClr>
                  </a:outerShdw>
                </a:effectLst>
              </a:rPr>
              <a:t>  . . . </a:t>
            </a:r>
            <a:endParaRPr lang="en-US" sz="6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accent1">
                  <a:lumMod val="20000"/>
                  <a:lumOff val="80000"/>
                </a:schemeClr>
              </a:solidFill>
              <a:effectLst>
                <a:outerShdw blurRad="38100" dist="38100" dir="2700000" algn="tl" rotWithShape="0">
                  <a:srgbClr val="000000">
                    <a:alpha val="43137"/>
                  </a:srgbClr>
                </a:outerShdw>
              </a:effectLst>
            </a:endParaRPr>
          </a:p>
        </p:txBody>
      </p:sp>
    </p:spTree>
    <p:extLst>
      <p:ext uri="{BB962C8B-B14F-4D97-AF65-F5344CB8AC3E}">
        <p14:creationId xmlns:p14="http://schemas.microsoft.com/office/powerpoint/2010/main" val="26127796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2895600" cy="838200"/>
          </a:xfrm>
        </p:spPr>
        <p:txBody>
          <a:bodyPr>
            <a:noAutofit/>
          </a:bodyPr>
          <a:lstStyle/>
          <a:p>
            <a:pPr algn="ctr"/>
            <a:r>
              <a:rPr lang="en-US" sz="4800" b="1" u="sng" dirty="0" smtClean="0">
                <a:solidFill>
                  <a:schemeClr val="bg2">
                    <a:lumMod val="10000"/>
                  </a:schemeClr>
                </a:solidFill>
              </a:rPr>
              <a:t>What If?</a:t>
            </a:r>
            <a:endParaRPr lang="en-US" sz="4800" b="1" u="sng" dirty="0">
              <a:solidFill>
                <a:schemeClr val="bg2">
                  <a:lumMod val="10000"/>
                </a:schemeClr>
              </a:solidFill>
            </a:endParaRPr>
          </a:p>
        </p:txBody>
      </p:sp>
      <p:sp>
        <p:nvSpPr>
          <p:cNvPr id="2" name="TextBox 1"/>
          <p:cNvSpPr txBox="1"/>
          <p:nvPr/>
        </p:nvSpPr>
        <p:spPr>
          <a:xfrm>
            <a:off x="381000" y="1316319"/>
            <a:ext cx="2667000" cy="830997"/>
          </a:xfrm>
          <a:prstGeom prst="rect">
            <a:avLst/>
          </a:prstGeom>
          <a:noFill/>
        </p:spPr>
        <p:txBody>
          <a:bodyPr wrap="square" rtlCol="0">
            <a:spAutoFit/>
          </a:bodyPr>
          <a:lstStyle/>
          <a:p>
            <a:r>
              <a:rPr lang="en-US" sz="2400" dirty="0" smtClean="0">
                <a:solidFill>
                  <a:srgbClr val="002060"/>
                </a:solidFill>
              </a:rPr>
              <a:t>Established a daily positive  routine</a:t>
            </a:r>
            <a:endParaRPr lang="en-US" sz="2400" dirty="0">
              <a:solidFill>
                <a:srgbClr val="002060"/>
              </a:solidFill>
            </a:endParaRPr>
          </a:p>
        </p:txBody>
      </p:sp>
      <p:sp>
        <p:nvSpPr>
          <p:cNvPr id="4" name="TextBox 3"/>
          <p:cNvSpPr txBox="1"/>
          <p:nvPr/>
        </p:nvSpPr>
        <p:spPr>
          <a:xfrm rot="1237261">
            <a:off x="4429125" y="1795679"/>
            <a:ext cx="3922081" cy="1200329"/>
          </a:xfrm>
          <a:prstGeom prst="rect">
            <a:avLst/>
          </a:prstGeom>
          <a:noFill/>
        </p:spPr>
        <p:txBody>
          <a:bodyPr wrap="square" rtlCol="0">
            <a:spAutoFit/>
          </a:bodyPr>
          <a:lstStyle/>
          <a:p>
            <a:pPr algn="ctr"/>
            <a:r>
              <a:rPr lang="en-US" sz="2400" dirty="0" smtClean="0">
                <a:solidFill>
                  <a:srgbClr val="002060"/>
                </a:solidFill>
              </a:rPr>
              <a:t>Used the name of each </a:t>
            </a:r>
          </a:p>
          <a:p>
            <a:pPr algn="ctr"/>
            <a:r>
              <a:rPr lang="en-US" sz="2400" dirty="0" smtClean="0">
                <a:solidFill>
                  <a:srgbClr val="002060"/>
                </a:solidFill>
              </a:rPr>
              <a:t>child in a positive  morning/afternoon  greeting</a:t>
            </a:r>
            <a:endParaRPr lang="en-US" sz="2400" dirty="0">
              <a:solidFill>
                <a:srgbClr val="002060"/>
              </a:solidFill>
            </a:endParaRPr>
          </a:p>
        </p:txBody>
      </p:sp>
      <p:sp>
        <p:nvSpPr>
          <p:cNvPr id="8" name="TextBox 7"/>
          <p:cNvSpPr txBox="1"/>
          <p:nvPr/>
        </p:nvSpPr>
        <p:spPr>
          <a:xfrm rot="2539238">
            <a:off x="3122229" y="3918700"/>
            <a:ext cx="4800600" cy="461665"/>
          </a:xfrm>
          <a:prstGeom prst="rect">
            <a:avLst/>
          </a:prstGeom>
          <a:noFill/>
        </p:spPr>
        <p:txBody>
          <a:bodyPr wrap="square" rtlCol="0">
            <a:spAutoFit/>
          </a:bodyPr>
          <a:lstStyle/>
          <a:p>
            <a:r>
              <a:rPr lang="en-US" sz="2400" dirty="0" smtClean="0">
                <a:solidFill>
                  <a:srgbClr val="002060"/>
                </a:solidFill>
              </a:rPr>
              <a:t>Assigned seats for primary students </a:t>
            </a:r>
            <a:endParaRPr lang="en-US" sz="2400" dirty="0">
              <a:solidFill>
                <a:srgbClr val="002060"/>
              </a:solidFill>
            </a:endParaRPr>
          </a:p>
        </p:txBody>
      </p:sp>
      <p:sp>
        <p:nvSpPr>
          <p:cNvPr id="15" name="TextBox 14"/>
          <p:cNvSpPr txBox="1"/>
          <p:nvPr/>
        </p:nvSpPr>
        <p:spPr>
          <a:xfrm rot="18455650">
            <a:off x="-520709" y="3466659"/>
            <a:ext cx="4787925" cy="830997"/>
          </a:xfrm>
          <a:prstGeom prst="rect">
            <a:avLst/>
          </a:prstGeom>
          <a:noFill/>
        </p:spPr>
        <p:txBody>
          <a:bodyPr wrap="square" rtlCol="0">
            <a:spAutoFit/>
          </a:bodyPr>
          <a:lstStyle/>
          <a:p>
            <a:r>
              <a:rPr lang="en-US" sz="2400" dirty="0" smtClean="0">
                <a:solidFill>
                  <a:srgbClr val="002060"/>
                </a:solidFill>
              </a:rPr>
              <a:t>Said “Please”  and “Thank You” to your students with  a positive tone</a:t>
            </a:r>
            <a:endParaRPr lang="en-US" sz="2400" dirty="0">
              <a:solidFill>
                <a:srgbClr val="002060"/>
              </a:solidFill>
            </a:endParaRPr>
          </a:p>
        </p:txBody>
      </p:sp>
      <p:sp>
        <p:nvSpPr>
          <p:cNvPr id="20" name="TextBox 19"/>
          <p:cNvSpPr txBox="1"/>
          <p:nvPr/>
        </p:nvSpPr>
        <p:spPr>
          <a:xfrm>
            <a:off x="2319461" y="3882157"/>
            <a:ext cx="2686970" cy="1569660"/>
          </a:xfrm>
          <a:prstGeom prst="rect">
            <a:avLst/>
          </a:prstGeom>
          <a:noFill/>
        </p:spPr>
        <p:txBody>
          <a:bodyPr wrap="square" rtlCol="0">
            <a:spAutoFit/>
          </a:bodyPr>
          <a:lstStyle/>
          <a:p>
            <a:pPr algn="ctr"/>
            <a:r>
              <a:rPr lang="en-US" sz="2400" dirty="0" smtClean="0">
                <a:solidFill>
                  <a:srgbClr val="002060"/>
                </a:solidFill>
              </a:rPr>
              <a:t>Take </a:t>
            </a:r>
          </a:p>
          <a:p>
            <a:pPr algn="ctr"/>
            <a:r>
              <a:rPr lang="en-US" sz="2400" dirty="0" smtClean="0">
                <a:solidFill>
                  <a:srgbClr val="002060"/>
                </a:solidFill>
              </a:rPr>
              <a:t>care  of </a:t>
            </a:r>
          </a:p>
          <a:p>
            <a:pPr algn="ctr"/>
            <a:r>
              <a:rPr lang="en-US" sz="2400" dirty="0" smtClean="0">
                <a:solidFill>
                  <a:srgbClr val="002060"/>
                </a:solidFill>
              </a:rPr>
              <a:t>problems as </a:t>
            </a:r>
          </a:p>
          <a:p>
            <a:pPr algn="ctr"/>
            <a:r>
              <a:rPr lang="en-US" sz="2400" dirty="0" smtClean="0">
                <a:solidFill>
                  <a:srgbClr val="002060"/>
                </a:solidFill>
              </a:rPr>
              <a:t>quickly as possible</a:t>
            </a:r>
            <a:endParaRPr lang="en-US" sz="2400" dirty="0">
              <a:solidFill>
                <a:srgbClr val="002060"/>
              </a:solidFill>
            </a:endParaRPr>
          </a:p>
        </p:txBody>
      </p:sp>
      <p:sp>
        <p:nvSpPr>
          <p:cNvPr id="21" name="TextBox 20"/>
          <p:cNvSpPr txBox="1"/>
          <p:nvPr/>
        </p:nvSpPr>
        <p:spPr>
          <a:xfrm>
            <a:off x="4762500" y="152400"/>
            <a:ext cx="4191000" cy="830997"/>
          </a:xfrm>
          <a:prstGeom prst="rect">
            <a:avLst/>
          </a:prstGeom>
          <a:noFill/>
        </p:spPr>
        <p:txBody>
          <a:bodyPr wrap="square" rtlCol="0">
            <a:spAutoFit/>
          </a:bodyPr>
          <a:lstStyle/>
          <a:p>
            <a:r>
              <a:rPr lang="en-U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ction="ppaction://hlinkfile"/>
              </a:rPr>
              <a:t>Played</a:t>
            </a:r>
            <a:r>
              <a:rPr lang="en-U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en-US" sz="2400" dirty="0" smtClean="0">
                <a:solidFill>
                  <a:srgbClr val="002060"/>
                </a:solidFill>
              </a:rPr>
              <a:t>something inspirational </a:t>
            </a:r>
          </a:p>
          <a:p>
            <a:r>
              <a:rPr lang="en-US" sz="2400" dirty="0" smtClean="0">
                <a:solidFill>
                  <a:srgbClr val="002060"/>
                </a:solidFill>
              </a:rPr>
              <a:t>as you transported children</a:t>
            </a:r>
            <a:endParaRPr lang="en-US" sz="2400" dirty="0">
              <a:solidFill>
                <a:srgbClr val="002060"/>
              </a:solidFill>
            </a:endParaRPr>
          </a:p>
        </p:txBody>
      </p:sp>
      <p:sp>
        <p:nvSpPr>
          <p:cNvPr id="23" name="TextBox 22"/>
          <p:cNvSpPr txBox="1"/>
          <p:nvPr/>
        </p:nvSpPr>
        <p:spPr>
          <a:xfrm>
            <a:off x="7086600" y="4067887"/>
            <a:ext cx="1509877" cy="830997"/>
          </a:xfrm>
          <a:prstGeom prst="rect">
            <a:avLst/>
          </a:prstGeom>
          <a:noFill/>
        </p:spPr>
        <p:txBody>
          <a:bodyPr wrap="square" rtlCol="0">
            <a:spAutoFit/>
          </a:bodyPr>
          <a:lstStyle/>
          <a:p>
            <a:r>
              <a:rPr lang="en-US" sz="2400" dirty="0" smtClean="0">
                <a:solidFill>
                  <a:srgbClr val="002060"/>
                </a:solidFill>
              </a:rPr>
              <a:t>Used  I Messages</a:t>
            </a:r>
            <a:endParaRPr lang="en-US" sz="2400" dirty="0">
              <a:solidFill>
                <a:srgbClr val="002060"/>
              </a:solidFill>
            </a:endParaRPr>
          </a:p>
        </p:txBody>
      </p:sp>
      <p:sp>
        <p:nvSpPr>
          <p:cNvPr id="24" name="TextBox 23"/>
          <p:cNvSpPr txBox="1"/>
          <p:nvPr/>
        </p:nvSpPr>
        <p:spPr>
          <a:xfrm>
            <a:off x="-179677" y="6202599"/>
            <a:ext cx="9593840" cy="461665"/>
          </a:xfrm>
          <a:prstGeom prst="rect">
            <a:avLst/>
          </a:prstGeom>
          <a:noFill/>
        </p:spPr>
        <p:txBody>
          <a:bodyPr wrap="square" rtlCol="0">
            <a:spAutoFit/>
          </a:bodyPr>
          <a:lstStyle/>
          <a:p>
            <a:pPr algn="ctr"/>
            <a:r>
              <a:rPr lang="en-US" sz="2400" b="1" u="sng" dirty="0" smtClean="0">
                <a:solidFill>
                  <a:srgbClr val="002060"/>
                </a:solidFill>
              </a:rPr>
              <a:t>Realized that the education of our children begins and ends with you! </a:t>
            </a:r>
            <a:endParaRPr lang="en-US" sz="2400" b="1" u="sng" dirty="0">
              <a:solidFill>
                <a:srgbClr val="002060"/>
              </a:solidFill>
            </a:endParaRPr>
          </a:p>
        </p:txBody>
      </p:sp>
    </p:spTree>
    <p:extLst>
      <p:ext uri="{BB962C8B-B14F-4D97-AF65-F5344CB8AC3E}">
        <p14:creationId xmlns:p14="http://schemas.microsoft.com/office/powerpoint/2010/main" val="39201701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000" fill="hold"/>
                                        <p:tgtEl>
                                          <p:spTgt spid="20"/>
                                        </p:tgtEl>
                                        <p:attrNameLst>
                                          <p:attrName>ppt_w</p:attrName>
                                        </p:attrNameLst>
                                      </p:cBhvr>
                                      <p:tavLst>
                                        <p:tav tm="0">
                                          <p:val>
                                            <p:fltVal val="0"/>
                                          </p:val>
                                        </p:tav>
                                        <p:tav tm="100000">
                                          <p:val>
                                            <p:strVal val="#ppt_w"/>
                                          </p:val>
                                        </p:tav>
                                      </p:tavLst>
                                    </p:anim>
                                    <p:anim calcmode="lin" valueType="num">
                                      <p:cBhvr>
                                        <p:cTn id="32" dur="1000" fill="hold"/>
                                        <p:tgtEl>
                                          <p:spTgt spid="20"/>
                                        </p:tgtEl>
                                        <p:attrNameLst>
                                          <p:attrName>ppt_h</p:attrName>
                                        </p:attrNameLst>
                                      </p:cBhvr>
                                      <p:tavLst>
                                        <p:tav tm="0">
                                          <p:val>
                                            <p:fltVal val="0"/>
                                          </p:val>
                                        </p:tav>
                                        <p:tav tm="100000">
                                          <p:val>
                                            <p:strVal val="#ppt_h"/>
                                          </p:val>
                                        </p:tav>
                                      </p:tavLst>
                                    </p:anim>
                                    <p:anim calcmode="lin" valueType="num">
                                      <p:cBhvr>
                                        <p:cTn id="33" dur="1000" fill="hold"/>
                                        <p:tgtEl>
                                          <p:spTgt spid="20"/>
                                        </p:tgtEl>
                                        <p:attrNameLst>
                                          <p:attrName>style.rotation</p:attrName>
                                        </p:attrNameLst>
                                      </p:cBhvr>
                                      <p:tavLst>
                                        <p:tav tm="0">
                                          <p:val>
                                            <p:fltVal val="90"/>
                                          </p:val>
                                        </p:tav>
                                        <p:tav tm="100000">
                                          <p:val>
                                            <p:fltVal val="0"/>
                                          </p:val>
                                        </p:tav>
                                      </p:tavLst>
                                    </p:anim>
                                    <p:animEffect transition="in" filter="fade">
                                      <p:cBhvr>
                                        <p:cTn id="34" dur="10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style.rotation</p:attrName>
                                        </p:attrNameLst>
                                      </p:cBhvr>
                                      <p:tavLst>
                                        <p:tav tm="0">
                                          <p:val>
                                            <p:fltVal val="90"/>
                                          </p:val>
                                        </p:tav>
                                        <p:tav tm="100000">
                                          <p:val>
                                            <p:fltVal val="0"/>
                                          </p:val>
                                        </p:tav>
                                      </p:tavLst>
                                    </p:anim>
                                    <p:animEffect transition="in" filter="fade">
                                      <p:cBhvr>
                                        <p:cTn id="42" dur="1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fltVal val="0"/>
                                          </p:val>
                                        </p:tav>
                                        <p:tav tm="100000">
                                          <p:val>
                                            <p:strVal val="#ppt_w"/>
                                          </p:val>
                                        </p:tav>
                                      </p:tavLst>
                                    </p:anim>
                                    <p:anim calcmode="lin" valueType="num">
                                      <p:cBhvr>
                                        <p:cTn id="48" dur="1000" fill="hold"/>
                                        <p:tgtEl>
                                          <p:spTgt spid="23"/>
                                        </p:tgtEl>
                                        <p:attrNameLst>
                                          <p:attrName>ppt_h</p:attrName>
                                        </p:attrNameLst>
                                      </p:cBhvr>
                                      <p:tavLst>
                                        <p:tav tm="0">
                                          <p:val>
                                            <p:fltVal val="0"/>
                                          </p:val>
                                        </p:tav>
                                        <p:tav tm="100000">
                                          <p:val>
                                            <p:strVal val="#ppt_h"/>
                                          </p:val>
                                        </p:tav>
                                      </p:tavLst>
                                    </p:anim>
                                    <p:anim calcmode="lin" valueType="num">
                                      <p:cBhvr>
                                        <p:cTn id="49" dur="1000" fill="hold"/>
                                        <p:tgtEl>
                                          <p:spTgt spid="23"/>
                                        </p:tgtEl>
                                        <p:attrNameLst>
                                          <p:attrName>style.rotation</p:attrName>
                                        </p:attrNameLst>
                                      </p:cBhvr>
                                      <p:tavLst>
                                        <p:tav tm="0">
                                          <p:val>
                                            <p:fltVal val="90"/>
                                          </p:val>
                                        </p:tav>
                                        <p:tav tm="100000">
                                          <p:val>
                                            <p:fltVal val="0"/>
                                          </p:val>
                                        </p:tav>
                                      </p:tavLst>
                                    </p:anim>
                                    <p:animEffect transition="in" filter="fade">
                                      <p:cBhvr>
                                        <p:cTn id="50" dur="10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1000" fill="hold"/>
                                        <p:tgtEl>
                                          <p:spTgt spid="24"/>
                                        </p:tgtEl>
                                        <p:attrNameLst>
                                          <p:attrName>ppt_w</p:attrName>
                                        </p:attrNameLst>
                                      </p:cBhvr>
                                      <p:tavLst>
                                        <p:tav tm="0">
                                          <p:val>
                                            <p:fltVal val="0"/>
                                          </p:val>
                                        </p:tav>
                                        <p:tav tm="100000">
                                          <p:val>
                                            <p:strVal val="#ppt_w"/>
                                          </p:val>
                                        </p:tav>
                                      </p:tavLst>
                                    </p:anim>
                                    <p:anim calcmode="lin" valueType="num">
                                      <p:cBhvr>
                                        <p:cTn id="64" dur="1000" fill="hold"/>
                                        <p:tgtEl>
                                          <p:spTgt spid="24"/>
                                        </p:tgtEl>
                                        <p:attrNameLst>
                                          <p:attrName>ppt_h</p:attrName>
                                        </p:attrNameLst>
                                      </p:cBhvr>
                                      <p:tavLst>
                                        <p:tav tm="0">
                                          <p:val>
                                            <p:fltVal val="0"/>
                                          </p:val>
                                        </p:tav>
                                        <p:tav tm="100000">
                                          <p:val>
                                            <p:strVal val="#ppt_h"/>
                                          </p:val>
                                        </p:tav>
                                      </p:tavLst>
                                    </p:anim>
                                    <p:anim calcmode="lin" valueType="num">
                                      <p:cBhvr>
                                        <p:cTn id="65" dur="1000" fill="hold"/>
                                        <p:tgtEl>
                                          <p:spTgt spid="24"/>
                                        </p:tgtEl>
                                        <p:attrNameLst>
                                          <p:attrName>style.rotation</p:attrName>
                                        </p:attrNameLst>
                                      </p:cBhvr>
                                      <p:tavLst>
                                        <p:tav tm="0">
                                          <p:val>
                                            <p:fltVal val="90"/>
                                          </p:val>
                                        </p:tav>
                                        <p:tav tm="100000">
                                          <p:val>
                                            <p:fltVal val="0"/>
                                          </p:val>
                                        </p:tav>
                                      </p:tavLst>
                                    </p:anim>
                                    <p:animEffect transition="in" filter="fade">
                                      <p:cBhvr>
                                        <p:cTn id="6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5" grpId="0"/>
      <p:bldP spid="20" grpId="0"/>
      <p:bldP spid="21"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228600"/>
            <a:ext cx="7680960" cy="762000"/>
          </a:xfrm>
        </p:spPr>
        <p:txBody>
          <a:bodyPr/>
          <a:lstStyle/>
          <a:p>
            <a:r>
              <a:rPr lang="en-US" b="1" dirty="0" smtClean="0">
                <a:solidFill>
                  <a:schemeClr val="bg2">
                    <a:lumMod val="10000"/>
                  </a:schemeClr>
                </a:solidFill>
              </a:rPr>
              <a:t>But you still get . . . . . </a:t>
            </a:r>
            <a:endParaRPr lang="en-US" b="1" dirty="0">
              <a:solidFill>
                <a:schemeClr val="bg2">
                  <a:lumMod val="10000"/>
                </a:schemeClr>
              </a:solidFill>
            </a:endParaRPr>
          </a:p>
        </p:txBody>
      </p:sp>
      <p:pic>
        <p:nvPicPr>
          <p:cNvPr id="102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162800" cy="5228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9693953"/>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1066800"/>
          </a:xfrm>
        </p:spPr>
        <p:txBody>
          <a:bodyPr>
            <a:noAutofit/>
          </a:bodyPr>
          <a:lstStyle/>
          <a:p>
            <a:pPr algn="ctr"/>
            <a:r>
              <a:rPr lang="en-US" sz="8000" b="1" u="sng"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Homework!</a:t>
            </a:r>
            <a:endParaRPr lang="en-US" sz="8000" b="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TextBox 3"/>
          <p:cNvSpPr txBox="1"/>
          <p:nvPr/>
        </p:nvSpPr>
        <p:spPr>
          <a:xfrm>
            <a:off x="0" y="1734234"/>
            <a:ext cx="9144000" cy="584775"/>
          </a:xfrm>
          <a:prstGeom prst="rect">
            <a:avLst/>
          </a:prstGeom>
          <a:noFill/>
        </p:spPr>
        <p:txBody>
          <a:bodyPr wrap="square" rtlCol="0">
            <a:spAutoFit/>
          </a:bodyPr>
          <a:lstStyle/>
          <a:p>
            <a:r>
              <a:rPr lang="en-US" sz="3200" dirty="0" smtClean="0">
                <a:solidFill>
                  <a:schemeClr val="bg2">
                    <a:lumMod val="10000"/>
                  </a:schemeClr>
                </a:solidFill>
              </a:rPr>
              <a:t>1.  Think about some of your challenging children.</a:t>
            </a:r>
            <a:endParaRPr lang="en-US" sz="3200" dirty="0">
              <a:solidFill>
                <a:schemeClr val="bg2">
                  <a:lumMod val="10000"/>
                </a:schemeClr>
              </a:solidFill>
            </a:endParaRPr>
          </a:p>
        </p:txBody>
      </p:sp>
      <p:sp>
        <p:nvSpPr>
          <p:cNvPr id="5" name="TextBox 4"/>
          <p:cNvSpPr txBox="1"/>
          <p:nvPr/>
        </p:nvSpPr>
        <p:spPr>
          <a:xfrm>
            <a:off x="0" y="2978727"/>
            <a:ext cx="9144000" cy="584775"/>
          </a:xfrm>
          <a:prstGeom prst="rect">
            <a:avLst/>
          </a:prstGeom>
          <a:noFill/>
        </p:spPr>
        <p:txBody>
          <a:bodyPr wrap="square" rtlCol="0">
            <a:spAutoFit/>
          </a:bodyPr>
          <a:lstStyle/>
          <a:p>
            <a:r>
              <a:rPr lang="en-US" sz="3200" dirty="0" smtClean="0">
                <a:solidFill>
                  <a:schemeClr val="bg2">
                    <a:lumMod val="10000"/>
                  </a:schemeClr>
                </a:solidFill>
              </a:rPr>
              <a:t>2.  How did you respond?   </a:t>
            </a:r>
            <a:endParaRPr lang="en-US" sz="3200" dirty="0">
              <a:solidFill>
                <a:schemeClr val="bg2">
                  <a:lumMod val="10000"/>
                </a:schemeClr>
              </a:solidFill>
            </a:endParaRPr>
          </a:p>
        </p:txBody>
      </p:sp>
      <p:sp>
        <p:nvSpPr>
          <p:cNvPr id="6" name="TextBox 5"/>
          <p:cNvSpPr txBox="1"/>
          <p:nvPr/>
        </p:nvSpPr>
        <p:spPr>
          <a:xfrm>
            <a:off x="0" y="5764932"/>
            <a:ext cx="9144000" cy="584775"/>
          </a:xfrm>
          <a:prstGeom prst="rect">
            <a:avLst/>
          </a:prstGeom>
          <a:noFill/>
        </p:spPr>
        <p:txBody>
          <a:bodyPr wrap="square" rtlCol="0">
            <a:spAutoFit/>
          </a:bodyPr>
          <a:lstStyle/>
          <a:p>
            <a:r>
              <a:rPr lang="en-US" sz="3200" dirty="0" smtClean="0">
                <a:solidFill>
                  <a:schemeClr val="bg2">
                    <a:lumMod val="10000"/>
                  </a:schemeClr>
                </a:solidFill>
              </a:rPr>
              <a:t>4.  Come prepared to discuss </a:t>
            </a:r>
            <a:endParaRPr lang="en-US" sz="3200" dirty="0">
              <a:solidFill>
                <a:schemeClr val="bg2">
                  <a:lumMod val="10000"/>
                </a:schemeClr>
              </a:solidFill>
            </a:endParaRPr>
          </a:p>
        </p:txBody>
      </p:sp>
      <p:sp>
        <p:nvSpPr>
          <p:cNvPr id="9" name="TextBox 8"/>
          <p:cNvSpPr txBox="1"/>
          <p:nvPr/>
        </p:nvSpPr>
        <p:spPr>
          <a:xfrm>
            <a:off x="-20782" y="4114800"/>
            <a:ext cx="9144000" cy="1077218"/>
          </a:xfrm>
          <a:prstGeom prst="rect">
            <a:avLst/>
          </a:prstGeom>
          <a:noFill/>
        </p:spPr>
        <p:txBody>
          <a:bodyPr wrap="square" rtlCol="0">
            <a:spAutoFit/>
          </a:bodyPr>
          <a:lstStyle/>
          <a:p>
            <a:pPr marL="514350" lvl="0" indent="-514350">
              <a:buAutoNum type="arabicPeriod" startAt="3"/>
            </a:pPr>
            <a:r>
              <a:rPr lang="en-US" sz="3200" dirty="0" smtClean="0">
                <a:solidFill>
                  <a:srgbClr val="E0DACC">
                    <a:lumMod val="10000"/>
                  </a:srgbClr>
                </a:solidFill>
              </a:rPr>
              <a:t>Would </a:t>
            </a:r>
            <a:r>
              <a:rPr lang="en-US" sz="3200" dirty="0">
                <a:solidFill>
                  <a:srgbClr val="E0DACC">
                    <a:lumMod val="10000"/>
                  </a:srgbClr>
                </a:solidFill>
              </a:rPr>
              <a:t>you have changed anything about </a:t>
            </a:r>
            <a:r>
              <a:rPr lang="en-US" sz="3200" dirty="0" smtClean="0">
                <a:solidFill>
                  <a:srgbClr val="E0DACC">
                    <a:lumMod val="10000"/>
                  </a:srgbClr>
                </a:solidFill>
              </a:rPr>
              <a:t>your</a:t>
            </a:r>
          </a:p>
          <a:p>
            <a:pPr lvl="0"/>
            <a:r>
              <a:rPr lang="en-US" sz="3200" dirty="0">
                <a:solidFill>
                  <a:srgbClr val="E0DACC">
                    <a:lumMod val="10000"/>
                  </a:srgbClr>
                </a:solidFill>
              </a:rPr>
              <a:t> </a:t>
            </a:r>
            <a:r>
              <a:rPr lang="en-US" sz="3200" dirty="0" smtClean="0">
                <a:solidFill>
                  <a:srgbClr val="E0DACC">
                    <a:lumMod val="10000"/>
                  </a:srgbClr>
                </a:solidFill>
              </a:rPr>
              <a:t>      response</a:t>
            </a:r>
            <a:r>
              <a:rPr lang="en-US" sz="3200" dirty="0">
                <a:solidFill>
                  <a:srgbClr val="E0DACC">
                    <a:lumMod val="10000"/>
                  </a:srgbClr>
                </a:solidFill>
              </a:rPr>
              <a:t>? </a:t>
            </a:r>
          </a:p>
        </p:txBody>
      </p:sp>
    </p:spTree>
    <p:extLst>
      <p:ext uri="{BB962C8B-B14F-4D97-AF65-F5344CB8AC3E}">
        <p14:creationId xmlns:p14="http://schemas.microsoft.com/office/powerpoint/2010/main" val="5327777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81200"/>
            <a:ext cx="9144000" cy="954107"/>
          </a:xfrm>
          <a:prstGeom prst="rect">
            <a:avLst/>
          </a:prstGeom>
          <a:noFill/>
        </p:spPr>
        <p:txBody>
          <a:bodyPr wrap="square" rtlCol="0">
            <a:spAutoFit/>
          </a:bodyPr>
          <a:lstStyle/>
          <a:p>
            <a:r>
              <a:rPr lang="en-US" sz="2800" u="sng" dirty="0" smtClean="0">
                <a:solidFill>
                  <a:srgbClr val="002060"/>
                </a:solidFill>
                <a:latin typeface="Aharoni" panose="02010803020104030203" pitchFamily="2" charset="-79"/>
                <a:cs typeface="Aharoni" panose="02010803020104030203" pitchFamily="2" charset="-79"/>
              </a:rPr>
              <a:t>Agreement  #1</a:t>
            </a:r>
          </a:p>
          <a:p>
            <a:r>
              <a:rPr lang="en-US" sz="2800" dirty="0" smtClean="0">
                <a:solidFill>
                  <a:srgbClr val="002060"/>
                </a:solidFill>
                <a:latin typeface="Aharoni" panose="02010803020104030203" pitchFamily="2" charset="-79"/>
                <a:cs typeface="Aharoni" panose="02010803020104030203" pitchFamily="2" charset="-79"/>
              </a:rPr>
              <a:t>Conflict is a part of everyday life.</a:t>
            </a:r>
            <a:endParaRPr lang="en-US" sz="2800" dirty="0">
              <a:solidFill>
                <a:srgbClr val="002060"/>
              </a:solidFill>
              <a:latin typeface="Aharoni" panose="02010803020104030203" pitchFamily="2" charset="-79"/>
              <a:cs typeface="Aharoni" panose="02010803020104030203" pitchFamily="2" charset="-79"/>
            </a:endParaRPr>
          </a:p>
        </p:txBody>
      </p:sp>
      <p:sp>
        <p:nvSpPr>
          <p:cNvPr id="3" name="TextBox 2"/>
          <p:cNvSpPr txBox="1"/>
          <p:nvPr/>
        </p:nvSpPr>
        <p:spPr>
          <a:xfrm>
            <a:off x="-55421" y="3176127"/>
            <a:ext cx="9157856" cy="954107"/>
          </a:xfrm>
          <a:prstGeom prst="rect">
            <a:avLst/>
          </a:prstGeom>
          <a:noFill/>
        </p:spPr>
        <p:txBody>
          <a:bodyPr wrap="square" rtlCol="0">
            <a:spAutoFit/>
          </a:bodyPr>
          <a:lstStyle/>
          <a:p>
            <a:r>
              <a:rPr lang="en-US" sz="2800" u="sng" dirty="0" smtClean="0">
                <a:solidFill>
                  <a:srgbClr val="002060"/>
                </a:solidFill>
                <a:latin typeface="Aharoni" panose="02010803020104030203" pitchFamily="2" charset="-79"/>
                <a:cs typeface="Aharoni" panose="02010803020104030203" pitchFamily="2" charset="-79"/>
              </a:rPr>
              <a:t>Agreement  #2</a:t>
            </a:r>
          </a:p>
          <a:p>
            <a:r>
              <a:rPr lang="en-US" sz="2800" dirty="0" smtClean="0">
                <a:solidFill>
                  <a:srgbClr val="002060"/>
                </a:solidFill>
                <a:latin typeface="Aharoni" panose="02010803020104030203" pitchFamily="2" charset="-79"/>
                <a:cs typeface="Aharoni" panose="02010803020104030203" pitchFamily="2" charset="-79"/>
              </a:rPr>
              <a:t>Reasoning with an enraged child is not possible.</a:t>
            </a:r>
            <a:endParaRPr lang="en-US" sz="2800" dirty="0">
              <a:solidFill>
                <a:srgbClr val="002060"/>
              </a:solidFill>
              <a:latin typeface="Aharoni" panose="02010803020104030203" pitchFamily="2" charset="-79"/>
              <a:cs typeface="Aharoni" panose="02010803020104030203" pitchFamily="2" charset="-79"/>
            </a:endParaRPr>
          </a:p>
        </p:txBody>
      </p:sp>
      <p:sp>
        <p:nvSpPr>
          <p:cNvPr id="4" name="TextBox 3"/>
          <p:cNvSpPr txBox="1"/>
          <p:nvPr/>
        </p:nvSpPr>
        <p:spPr>
          <a:xfrm>
            <a:off x="13855" y="4343400"/>
            <a:ext cx="9144000" cy="954107"/>
          </a:xfrm>
          <a:prstGeom prst="rect">
            <a:avLst/>
          </a:prstGeom>
          <a:noFill/>
        </p:spPr>
        <p:txBody>
          <a:bodyPr wrap="square" rtlCol="0">
            <a:spAutoFit/>
          </a:bodyPr>
          <a:lstStyle/>
          <a:p>
            <a:pPr lvl="0"/>
            <a:r>
              <a:rPr lang="en-US" sz="2800" u="sng" dirty="0">
                <a:solidFill>
                  <a:srgbClr val="002060"/>
                </a:solidFill>
                <a:latin typeface="Aharoni" panose="02010803020104030203" pitchFamily="2" charset="-79"/>
                <a:cs typeface="Aharoni" panose="02010803020104030203" pitchFamily="2" charset="-79"/>
              </a:rPr>
              <a:t>Agreement  </a:t>
            </a:r>
            <a:r>
              <a:rPr lang="en-US" sz="2800" u="sng" dirty="0" smtClean="0">
                <a:solidFill>
                  <a:srgbClr val="002060"/>
                </a:solidFill>
                <a:latin typeface="Aharoni" panose="02010803020104030203" pitchFamily="2" charset="-79"/>
                <a:cs typeface="Aharoni" panose="02010803020104030203" pitchFamily="2" charset="-79"/>
              </a:rPr>
              <a:t>#3</a:t>
            </a:r>
            <a:endParaRPr lang="en-US" sz="2800" u="sng" dirty="0">
              <a:solidFill>
                <a:srgbClr val="002060"/>
              </a:solidFill>
              <a:latin typeface="Aharoni" panose="02010803020104030203" pitchFamily="2" charset="-79"/>
              <a:cs typeface="Aharoni" panose="02010803020104030203" pitchFamily="2" charset="-79"/>
            </a:endParaRPr>
          </a:p>
          <a:p>
            <a:pPr lvl="0"/>
            <a:r>
              <a:rPr lang="en-US" sz="2800" dirty="0" smtClean="0">
                <a:solidFill>
                  <a:srgbClr val="002060"/>
                </a:solidFill>
                <a:latin typeface="Aharoni" panose="02010803020104030203" pitchFamily="2" charset="-79"/>
                <a:cs typeface="Aharoni" panose="02010803020104030203" pitchFamily="2" charset="-79"/>
              </a:rPr>
              <a:t>De-escalation techniques are abnormal.</a:t>
            </a:r>
            <a:endParaRPr lang="en-US" sz="2800" dirty="0">
              <a:solidFill>
                <a:srgbClr val="002060"/>
              </a:solidFill>
              <a:latin typeface="Aharoni" panose="02010803020104030203" pitchFamily="2" charset="-79"/>
              <a:cs typeface="Aharoni" panose="02010803020104030203" pitchFamily="2" charset="-79"/>
            </a:endParaRPr>
          </a:p>
        </p:txBody>
      </p:sp>
      <p:sp>
        <p:nvSpPr>
          <p:cNvPr id="5" name="TextBox 4"/>
          <p:cNvSpPr txBox="1"/>
          <p:nvPr/>
        </p:nvSpPr>
        <p:spPr>
          <a:xfrm>
            <a:off x="0" y="5562600"/>
            <a:ext cx="9144000" cy="954107"/>
          </a:xfrm>
          <a:prstGeom prst="rect">
            <a:avLst/>
          </a:prstGeom>
          <a:noFill/>
        </p:spPr>
        <p:txBody>
          <a:bodyPr wrap="square" rtlCol="0">
            <a:spAutoFit/>
          </a:bodyPr>
          <a:lstStyle/>
          <a:p>
            <a:pPr lvl="0"/>
            <a:r>
              <a:rPr lang="en-US" sz="2800" u="sng" dirty="0">
                <a:solidFill>
                  <a:srgbClr val="002060"/>
                </a:solidFill>
                <a:latin typeface="Aharoni" panose="02010803020104030203" pitchFamily="2" charset="-79"/>
                <a:cs typeface="Aharoni" panose="02010803020104030203" pitchFamily="2" charset="-79"/>
              </a:rPr>
              <a:t>Agreement  </a:t>
            </a:r>
            <a:r>
              <a:rPr lang="en-US" sz="2800" u="sng" dirty="0" smtClean="0">
                <a:solidFill>
                  <a:srgbClr val="002060"/>
                </a:solidFill>
                <a:latin typeface="Aharoni" panose="02010803020104030203" pitchFamily="2" charset="-79"/>
                <a:cs typeface="Aharoni" panose="02010803020104030203" pitchFamily="2" charset="-79"/>
              </a:rPr>
              <a:t>#4</a:t>
            </a:r>
            <a:endParaRPr lang="en-US" sz="2800" u="sng" dirty="0">
              <a:solidFill>
                <a:srgbClr val="002060"/>
              </a:solidFill>
              <a:latin typeface="Aharoni" panose="02010803020104030203" pitchFamily="2" charset="-79"/>
              <a:cs typeface="Aharoni" panose="02010803020104030203" pitchFamily="2" charset="-79"/>
            </a:endParaRPr>
          </a:p>
          <a:p>
            <a:pPr lvl="0"/>
            <a:r>
              <a:rPr lang="en-US" sz="2800" dirty="0" smtClean="0">
                <a:solidFill>
                  <a:srgbClr val="002060"/>
                </a:solidFill>
                <a:latin typeface="Aharoni" panose="02010803020104030203" pitchFamily="2" charset="-79"/>
                <a:cs typeface="Aharoni" panose="02010803020104030203" pitchFamily="2" charset="-79"/>
              </a:rPr>
              <a:t>Practice makes perfect.  </a:t>
            </a:r>
            <a:endParaRPr lang="en-US" sz="2800" dirty="0">
              <a:solidFill>
                <a:srgbClr val="002060"/>
              </a:solidFill>
              <a:latin typeface="Aharoni" panose="02010803020104030203" pitchFamily="2" charset="-79"/>
              <a:cs typeface="Aharoni" panose="02010803020104030203" pitchFamily="2" charset="-79"/>
            </a:endParaRPr>
          </a:p>
        </p:txBody>
      </p:sp>
      <p:sp>
        <p:nvSpPr>
          <p:cNvPr id="7" name="Rounded Rectangle 6"/>
          <p:cNvSpPr/>
          <p:nvPr/>
        </p:nvSpPr>
        <p:spPr>
          <a:xfrm>
            <a:off x="228600" y="228600"/>
            <a:ext cx="86868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b="1" dirty="0">
                <a:solidFill>
                  <a:schemeClr val="bg1">
                    <a:lumMod val="40000"/>
                    <a:lumOff val="60000"/>
                  </a:schemeClr>
                </a:solidFill>
              </a:rPr>
              <a:t>WORKING   AGREEMENTS</a:t>
            </a:r>
            <a:endParaRPr lang="en-US" sz="5400" b="1" dirty="0">
              <a:solidFill>
                <a:schemeClr val="bg1">
                  <a:lumMod val="40000"/>
                  <a:lumOff val="60000"/>
                </a:schemeClr>
              </a:solidFill>
            </a:endParaRPr>
          </a:p>
        </p:txBody>
      </p:sp>
    </p:spTree>
    <p:extLst>
      <p:ext uri="{BB962C8B-B14F-4D97-AF65-F5344CB8AC3E}">
        <p14:creationId xmlns:p14="http://schemas.microsoft.com/office/powerpoint/2010/main" val="25678796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228600"/>
            <a:ext cx="79248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bg1">
                    <a:lumMod val="60000"/>
                    <a:lumOff val="40000"/>
                  </a:schemeClr>
                </a:solidFill>
                <a:latin typeface="Aharoni" panose="02010803020104030203" pitchFamily="2" charset="-79"/>
                <a:cs typeface="Aharoni" panose="02010803020104030203" pitchFamily="2" charset="-79"/>
              </a:rPr>
              <a:t>Verbal   De-Escalation</a:t>
            </a:r>
            <a:endParaRPr lang="en-US" sz="4400" dirty="0">
              <a:solidFill>
                <a:schemeClr val="bg1">
                  <a:lumMod val="60000"/>
                  <a:lumOff val="40000"/>
                </a:schemeClr>
              </a:solidFill>
              <a:latin typeface="Aharoni" panose="02010803020104030203" pitchFamily="2" charset="-79"/>
              <a:cs typeface="Aharoni" panose="02010803020104030203" pitchFamily="2" charset="-79"/>
            </a:endParaRPr>
          </a:p>
        </p:txBody>
      </p:sp>
      <p:sp>
        <p:nvSpPr>
          <p:cNvPr id="4" name="TextBox 3"/>
          <p:cNvSpPr txBox="1"/>
          <p:nvPr/>
        </p:nvSpPr>
        <p:spPr>
          <a:xfrm>
            <a:off x="1600200" y="2895600"/>
            <a:ext cx="4572000" cy="707886"/>
          </a:xfrm>
          <a:prstGeom prst="rect">
            <a:avLst/>
          </a:prstGeom>
          <a:noFill/>
        </p:spPr>
        <p:txBody>
          <a:bodyPr wrap="square" rtlCol="0">
            <a:spAutoFit/>
          </a:bodyPr>
          <a:lstStyle/>
          <a:p>
            <a:r>
              <a:rPr lang="en-US" sz="4000" dirty="0" smtClean="0">
                <a:solidFill>
                  <a:srgbClr val="002060"/>
                </a:solidFill>
                <a:latin typeface="Aharoni" panose="02010803020104030203" pitchFamily="2" charset="-79"/>
                <a:cs typeface="Aharoni" panose="02010803020104030203" pitchFamily="2" charset="-79"/>
              </a:rPr>
              <a:t>A.   Self-Control</a:t>
            </a:r>
            <a:endParaRPr lang="en-US" sz="4000" dirty="0">
              <a:solidFill>
                <a:srgbClr val="002060"/>
              </a:solidFill>
              <a:latin typeface="Aharoni" panose="02010803020104030203" pitchFamily="2" charset="-79"/>
              <a:cs typeface="Aharoni" panose="02010803020104030203" pitchFamily="2" charset="-79"/>
            </a:endParaRPr>
          </a:p>
        </p:txBody>
      </p:sp>
      <p:sp>
        <p:nvSpPr>
          <p:cNvPr id="5" name="TextBox 4"/>
          <p:cNvSpPr txBox="1"/>
          <p:nvPr/>
        </p:nvSpPr>
        <p:spPr>
          <a:xfrm>
            <a:off x="1586345" y="4197928"/>
            <a:ext cx="5209310" cy="707886"/>
          </a:xfrm>
          <a:prstGeom prst="rect">
            <a:avLst/>
          </a:prstGeom>
          <a:noFill/>
        </p:spPr>
        <p:txBody>
          <a:bodyPr wrap="square" rtlCol="0">
            <a:spAutoFit/>
          </a:bodyPr>
          <a:lstStyle/>
          <a:p>
            <a:r>
              <a:rPr lang="en-US" sz="4000" dirty="0" smtClean="0">
                <a:solidFill>
                  <a:srgbClr val="002060"/>
                </a:solidFill>
                <a:latin typeface="Aharoni" panose="02010803020104030203" pitchFamily="2" charset="-79"/>
                <a:cs typeface="Aharoni" panose="02010803020104030203" pitchFamily="2" charset="-79"/>
              </a:rPr>
              <a:t>B.   Position-Control  </a:t>
            </a:r>
            <a:endParaRPr lang="en-US" sz="4000" dirty="0">
              <a:solidFill>
                <a:srgbClr val="002060"/>
              </a:solidFill>
              <a:latin typeface="Aharoni" panose="02010803020104030203" pitchFamily="2" charset="-79"/>
              <a:cs typeface="Aharoni" panose="02010803020104030203" pitchFamily="2" charset="-79"/>
            </a:endParaRPr>
          </a:p>
        </p:txBody>
      </p:sp>
      <p:sp>
        <p:nvSpPr>
          <p:cNvPr id="6" name="TextBox 5"/>
          <p:cNvSpPr txBox="1"/>
          <p:nvPr/>
        </p:nvSpPr>
        <p:spPr>
          <a:xfrm>
            <a:off x="1614054" y="5486400"/>
            <a:ext cx="6463145" cy="707886"/>
          </a:xfrm>
          <a:prstGeom prst="rect">
            <a:avLst/>
          </a:prstGeom>
          <a:noFill/>
        </p:spPr>
        <p:txBody>
          <a:bodyPr wrap="square" rtlCol="0">
            <a:spAutoFit/>
          </a:bodyPr>
          <a:lstStyle/>
          <a:p>
            <a:r>
              <a:rPr lang="en-US" sz="4000" dirty="0" smtClean="0">
                <a:solidFill>
                  <a:srgbClr val="002060"/>
                </a:solidFill>
                <a:latin typeface="Aharoni" panose="02010803020104030203" pitchFamily="2" charset="-79"/>
                <a:cs typeface="Aharoni" panose="02010803020104030203" pitchFamily="2" charset="-79"/>
              </a:rPr>
              <a:t>C.   Language-Control </a:t>
            </a:r>
            <a:endParaRPr lang="en-US" sz="4000" dirty="0">
              <a:solidFill>
                <a:srgbClr val="00206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864323359"/>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250" y="3534010"/>
            <a:ext cx="8989968" cy="3323987"/>
          </a:xfrm>
          <a:prstGeom prst="rect">
            <a:avLst/>
          </a:prstGeom>
          <a:noFill/>
        </p:spPr>
        <p:txBody>
          <a:bodyPr wrap="square" rtlCol="0">
            <a:spAutoFit/>
          </a:bodyPr>
          <a:lstStyle/>
          <a:p>
            <a:pPr>
              <a:lnSpc>
                <a:spcPct val="150000"/>
              </a:lnSpc>
            </a:pPr>
            <a:r>
              <a:rPr lang="en-US" sz="2800" dirty="0" smtClean="0">
                <a:solidFill>
                  <a:schemeClr val="accent2">
                    <a:lumMod val="40000"/>
                    <a:lumOff val="60000"/>
                  </a:schemeClr>
                </a:solidFill>
                <a:latin typeface="Aharoni" panose="02010803020104030203" pitchFamily="2" charset="-79"/>
                <a:cs typeface="Aharoni" panose="02010803020104030203" pitchFamily="2" charset="-79"/>
              </a:rPr>
              <a:t>Recognize the source</a:t>
            </a:r>
          </a:p>
          <a:p>
            <a:pPr>
              <a:lnSpc>
                <a:spcPct val="150000"/>
              </a:lnSpc>
            </a:pPr>
            <a:r>
              <a:rPr lang="en-US" sz="2800" dirty="0" smtClean="0">
                <a:solidFill>
                  <a:schemeClr val="accent2">
                    <a:lumMod val="40000"/>
                    <a:lumOff val="60000"/>
                  </a:schemeClr>
                </a:solidFill>
                <a:latin typeface="Aharoni" panose="02010803020104030203" pitchFamily="2" charset="-79"/>
                <a:cs typeface="Aharoni" panose="02010803020104030203" pitchFamily="2" charset="-79"/>
              </a:rPr>
              <a:t>Don’t judge</a:t>
            </a:r>
          </a:p>
          <a:p>
            <a:pPr>
              <a:lnSpc>
                <a:spcPct val="150000"/>
              </a:lnSpc>
            </a:pPr>
            <a:r>
              <a:rPr lang="en-US" sz="2800" dirty="0" smtClean="0">
                <a:solidFill>
                  <a:schemeClr val="accent2">
                    <a:lumMod val="40000"/>
                    <a:lumOff val="60000"/>
                  </a:schemeClr>
                </a:solidFill>
                <a:latin typeface="Aharoni" panose="02010803020104030203" pitchFamily="2" charset="-79"/>
                <a:cs typeface="Aharoni" panose="02010803020104030203" pitchFamily="2" charset="-79"/>
              </a:rPr>
              <a:t>Remain and appear calm, rational, and professional</a:t>
            </a:r>
          </a:p>
          <a:p>
            <a:pPr>
              <a:lnSpc>
                <a:spcPct val="150000"/>
              </a:lnSpc>
            </a:pPr>
            <a:r>
              <a:rPr lang="en-US" sz="2800" dirty="0" smtClean="0">
                <a:solidFill>
                  <a:schemeClr val="accent2">
                    <a:lumMod val="40000"/>
                    <a:lumOff val="60000"/>
                  </a:schemeClr>
                </a:solidFill>
                <a:latin typeface="Aharoni" panose="02010803020104030203" pitchFamily="2" charset="-79"/>
                <a:cs typeface="Aharoni" panose="02010803020104030203" pitchFamily="2" charset="-79"/>
              </a:rPr>
              <a:t>Choose wisely what you insist upon</a:t>
            </a:r>
          </a:p>
          <a:p>
            <a:pPr>
              <a:lnSpc>
                <a:spcPct val="150000"/>
              </a:lnSpc>
            </a:pPr>
            <a:r>
              <a:rPr lang="en-US" sz="2800" dirty="0" smtClean="0">
                <a:solidFill>
                  <a:schemeClr val="accent2">
                    <a:lumMod val="40000"/>
                    <a:lumOff val="60000"/>
                  </a:schemeClr>
                </a:solidFill>
                <a:latin typeface="Aharoni" panose="02010803020104030203" pitchFamily="2" charset="-79"/>
                <a:cs typeface="Aharoni" panose="02010803020104030203" pitchFamily="2" charset="-79"/>
              </a:rPr>
              <a:t>Don’t argue or try to convince</a:t>
            </a:r>
            <a:endParaRPr lang="en-US" sz="2800" dirty="0">
              <a:solidFill>
                <a:schemeClr val="accent2">
                  <a:lumMod val="40000"/>
                  <a:lumOff val="60000"/>
                </a:schemeClr>
              </a:solidFill>
              <a:latin typeface="Aharoni" panose="02010803020104030203" pitchFamily="2" charset="-79"/>
              <a:cs typeface="Aharoni" panose="02010803020104030203" pitchFamily="2" charset="-79"/>
            </a:endParaRPr>
          </a:p>
        </p:txBody>
      </p:sp>
      <p:pic>
        <p:nvPicPr>
          <p:cNvPr id="1030" name="Picture 6" descr="http://i616.photobucket.com/albums/tt250/sanibelshellseeker_2009/ANIMALS/DOGS/PoliceDogsandC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45230"/>
            <a:ext cx="5105400" cy="3412369"/>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609600" y="1447800"/>
            <a:ext cx="2819400" cy="1143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2060"/>
                </a:solidFill>
                <a:latin typeface="Aharoni" panose="02010803020104030203" pitchFamily="2" charset="-79"/>
                <a:cs typeface="Aharoni" panose="02010803020104030203" pitchFamily="2" charset="-79"/>
              </a:rPr>
              <a:t>Self-Control</a:t>
            </a:r>
            <a:endParaRPr lang="en-US" sz="3600" dirty="0">
              <a:solidFill>
                <a:srgbClr val="00206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069422622"/>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6255" y="304800"/>
            <a:ext cx="4218708" cy="98367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2060"/>
                </a:solidFill>
                <a:latin typeface="Aharoni" panose="02010803020104030203" pitchFamily="2" charset="-79"/>
                <a:cs typeface="Aharoni" panose="02010803020104030203" pitchFamily="2" charset="-79"/>
              </a:rPr>
              <a:t>Position-Control</a:t>
            </a:r>
            <a:endParaRPr lang="en-US" sz="3600" dirty="0">
              <a:solidFill>
                <a:srgbClr val="002060"/>
              </a:solidFill>
              <a:latin typeface="Aharoni" panose="02010803020104030203" pitchFamily="2" charset="-79"/>
              <a:cs typeface="Aharoni" panose="02010803020104030203" pitchFamily="2" charset="-79"/>
            </a:endParaRPr>
          </a:p>
        </p:txBody>
      </p:sp>
      <p:pic>
        <p:nvPicPr>
          <p:cNvPr id="2052" name="Picture 4" descr="https://acollectionofmusings.files.wordpress.com/2014/02/kobe-personal-space.jpg?w=6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108" y="1676400"/>
            <a:ext cx="4634345" cy="364669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809" y="1828800"/>
            <a:ext cx="6896100" cy="5493812"/>
          </a:xfrm>
          <a:prstGeom prst="rect">
            <a:avLst/>
          </a:prstGeom>
          <a:noFill/>
        </p:spPr>
        <p:txBody>
          <a:bodyPr wrap="square" rtlCol="0">
            <a:spAutoFit/>
          </a:bodyPr>
          <a:lstStyle/>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Stay eye-level</a:t>
            </a:r>
          </a:p>
          <a:p>
            <a:pPr>
              <a:lnSpc>
                <a:spcPct val="150000"/>
              </a:lnSpc>
            </a:pPr>
            <a:r>
              <a:rPr lang="en-US" sz="2400" b="1" dirty="0">
                <a:solidFill>
                  <a:schemeClr val="accent2">
                    <a:lumMod val="40000"/>
                    <a:lumOff val="60000"/>
                  </a:schemeClr>
                </a:solidFill>
                <a:latin typeface="Aharoni" panose="02010803020104030203" pitchFamily="2" charset="-79"/>
                <a:cs typeface="Aharoni" panose="02010803020104030203" pitchFamily="2" charset="-79"/>
              </a:rPr>
              <a:t>Do not touch</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Do </a:t>
            </a:r>
            <a:r>
              <a:rPr lang="en-US" sz="2400" b="1" dirty="0">
                <a:solidFill>
                  <a:schemeClr val="accent2">
                    <a:lumMod val="40000"/>
                    <a:lumOff val="60000"/>
                  </a:schemeClr>
                </a:solidFill>
                <a:latin typeface="Aharoni" panose="02010803020104030203" pitchFamily="2" charset="-79"/>
                <a:cs typeface="Aharoni" panose="02010803020104030203" pitchFamily="2" charset="-79"/>
              </a:rPr>
              <a:t>not smile</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Stand at an angle</a:t>
            </a:r>
          </a:p>
          <a:p>
            <a:pPr>
              <a:lnSpc>
                <a:spcPct val="150000"/>
              </a:lnSpc>
            </a:pPr>
            <a:r>
              <a:rPr lang="en-US" sz="2400" b="1" dirty="0">
                <a:solidFill>
                  <a:schemeClr val="accent2">
                    <a:lumMod val="40000"/>
                    <a:lumOff val="60000"/>
                  </a:schemeClr>
                </a:solidFill>
                <a:latin typeface="Aharoni" panose="02010803020104030203" pitchFamily="2" charset="-79"/>
                <a:cs typeface="Aharoni" panose="02010803020104030203" pitchFamily="2" charset="-79"/>
              </a:rPr>
              <a:t>No constant eye contact</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Give </a:t>
            </a:r>
            <a:r>
              <a:rPr lang="en-US" sz="2400" b="1" dirty="0">
                <a:solidFill>
                  <a:schemeClr val="accent2">
                    <a:lumMod val="40000"/>
                    <a:lumOff val="60000"/>
                  </a:schemeClr>
                </a:solidFill>
                <a:latin typeface="Aharoni" panose="02010803020104030203" pitchFamily="2" charset="-79"/>
                <a:cs typeface="Aharoni" panose="02010803020104030203" pitchFamily="2" charset="-79"/>
              </a:rPr>
              <a:t>extra  personal  space </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Keep </a:t>
            </a:r>
            <a:r>
              <a:rPr lang="en-US" sz="2400" b="1" dirty="0">
                <a:solidFill>
                  <a:schemeClr val="accent2">
                    <a:lumMod val="40000"/>
                    <a:lumOff val="60000"/>
                  </a:schemeClr>
                </a:solidFill>
                <a:latin typeface="Aharoni" panose="02010803020104030203" pitchFamily="2" charset="-79"/>
                <a:cs typeface="Aharoni" panose="02010803020104030203" pitchFamily="2" charset="-79"/>
              </a:rPr>
              <a:t>hands out of pockets </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Use non-threatening  body language</a:t>
            </a:r>
          </a:p>
          <a:p>
            <a:pPr>
              <a:lnSpc>
                <a:spcPct val="150000"/>
              </a:lnSpc>
            </a:pPr>
            <a:r>
              <a:rPr lang="en-US" sz="2400" b="1" dirty="0" smtClean="0">
                <a:solidFill>
                  <a:schemeClr val="accent2">
                    <a:lumMod val="40000"/>
                    <a:lumOff val="60000"/>
                  </a:schemeClr>
                </a:solidFill>
                <a:latin typeface="Aharoni" panose="02010803020104030203" pitchFamily="2" charset="-79"/>
                <a:cs typeface="Aharoni" panose="02010803020104030203" pitchFamily="2" charset="-79"/>
              </a:rPr>
              <a:t>Do </a:t>
            </a:r>
            <a:r>
              <a:rPr lang="en-US" sz="2400" b="1" dirty="0">
                <a:solidFill>
                  <a:schemeClr val="accent2">
                    <a:lumMod val="40000"/>
                    <a:lumOff val="60000"/>
                  </a:schemeClr>
                </a:solidFill>
                <a:latin typeface="Aharoni" panose="02010803020104030203" pitchFamily="2" charset="-79"/>
                <a:cs typeface="Aharoni" panose="02010803020104030203" pitchFamily="2" charset="-79"/>
              </a:rPr>
              <a:t>not point or shake your finger</a:t>
            </a:r>
          </a:p>
          <a:p>
            <a:pPr>
              <a:lnSpc>
                <a:spcPct val="150000"/>
              </a:lnSpc>
            </a:pPr>
            <a:endParaRPr lang="en-US" b="1" dirty="0">
              <a:solidFill>
                <a:srgbClr val="00206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16212083"/>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301836" y="152400"/>
            <a:ext cx="46482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2060"/>
                </a:solidFill>
                <a:latin typeface="Aharoni" panose="02010803020104030203" pitchFamily="2" charset="-79"/>
                <a:cs typeface="Aharoni" panose="02010803020104030203" pitchFamily="2" charset="-79"/>
              </a:rPr>
              <a:t>Language-Control</a:t>
            </a:r>
            <a:endParaRPr lang="en-US" sz="3600" dirty="0">
              <a:solidFill>
                <a:srgbClr val="002060"/>
              </a:solidFill>
              <a:latin typeface="Aharoni" panose="02010803020104030203" pitchFamily="2" charset="-79"/>
              <a:cs typeface="Aharoni" panose="02010803020104030203" pitchFamily="2" charset="-79"/>
            </a:endParaRPr>
          </a:p>
        </p:txBody>
      </p:sp>
      <p:pic>
        <p:nvPicPr>
          <p:cNvPr id="3074" name="Picture 2" descr="Images People Tal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964" y="152400"/>
            <a:ext cx="4876800" cy="48768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524000"/>
            <a:ext cx="9144000" cy="5170646"/>
          </a:xfrm>
          <a:prstGeom prst="rect">
            <a:avLst/>
          </a:prstGeom>
          <a:noFill/>
        </p:spPr>
        <p:txBody>
          <a:bodyPr wrap="square" rtlCol="0">
            <a:spAutoFit/>
          </a:bodyPr>
          <a:lstStyle/>
          <a:p>
            <a:pPr>
              <a:lnSpc>
                <a:spcPct val="150000"/>
              </a:lnSpc>
            </a:pPr>
            <a:r>
              <a:rPr lang="en-US" sz="2800" dirty="0" smtClean="0">
                <a:solidFill>
                  <a:srgbClr val="002060"/>
                </a:solidFill>
                <a:latin typeface="Aharoni" panose="02010803020104030203" pitchFamily="2" charset="-79"/>
                <a:cs typeface="Aharoni" panose="02010803020104030203" pitchFamily="2" charset="-79"/>
              </a:rPr>
              <a:t>                                          </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Do not get too loud or yell</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Listen for the real message</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Allow silence for reflection</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Blame SBCSC, nothing personal</a:t>
            </a:r>
          </a:p>
          <a:p>
            <a:pPr>
              <a:lnSpc>
                <a:spcPct val="150000"/>
              </a:lnSpc>
            </a:pPr>
            <a:r>
              <a:rPr lang="en-US" sz="2400" dirty="0">
                <a:solidFill>
                  <a:schemeClr val="accent2">
                    <a:lumMod val="40000"/>
                    <a:lumOff val="60000"/>
                  </a:schemeClr>
                </a:solidFill>
                <a:latin typeface="Aharoni" panose="02010803020104030203" pitchFamily="2" charset="-79"/>
                <a:cs typeface="Aharoni" panose="02010803020104030203" pitchFamily="2" charset="-79"/>
              </a:rPr>
              <a:t> </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Trust </a:t>
            </a:r>
            <a:r>
              <a:rPr lang="en-US" sz="2400" dirty="0">
                <a:solidFill>
                  <a:schemeClr val="accent2">
                    <a:lumMod val="40000"/>
                    <a:lumOff val="60000"/>
                  </a:schemeClr>
                </a:solidFill>
                <a:latin typeface="Aharoni" panose="02010803020104030203" pitchFamily="2" charset="-79"/>
                <a:cs typeface="Aharoni" panose="02010803020104030203" pitchFamily="2" charset="-79"/>
              </a:rPr>
              <a:t>your instincts</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Speak simply, be clear, set limits</a:t>
            </a:r>
          </a:p>
          <a:p>
            <a:pPr>
              <a:lnSpc>
                <a:spcPct val="150000"/>
              </a:lnSpc>
            </a:pPr>
            <a:r>
              <a:rPr lang="en-US" sz="2400" dirty="0">
                <a:solidFill>
                  <a:schemeClr val="accent2">
                    <a:lumMod val="40000"/>
                    <a:lumOff val="60000"/>
                  </a:schemeClr>
                </a:solidFill>
                <a:latin typeface="Aharoni" panose="02010803020104030203" pitchFamily="2" charset="-79"/>
                <a:cs typeface="Aharoni" panose="02010803020104030203" pitchFamily="2" charset="-79"/>
              </a:rPr>
              <a:t> </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Give </a:t>
            </a:r>
            <a:r>
              <a:rPr lang="en-US" sz="2400" dirty="0">
                <a:solidFill>
                  <a:schemeClr val="accent2">
                    <a:lumMod val="40000"/>
                    <a:lumOff val="60000"/>
                  </a:schemeClr>
                </a:solidFill>
                <a:latin typeface="Aharoni" panose="02010803020104030203" pitchFamily="2" charset="-79"/>
                <a:cs typeface="Aharoni" panose="02010803020104030203" pitchFamily="2" charset="-79"/>
              </a:rPr>
              <a:t>consequences without </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anger</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Do </a:t>
            </a:r>
            <a:r>
              <a:rPr lang="en-US" sz="2400" dirty="0">
                <a:solidFill>
                  <a:schemeClr val="accent2">
                    <a:lumMod val="40000"/>
                    <a:lumOff val="60000"/>
                  </a:schemeClr>
                </a:solidFill>
                <a:latin typeface="Aharoni" panose="02010803020104030203" pitchFamily="2" charset="-79"/>
                <a:cs typeface="Aharoni" panose="02010803020104030203" pitchFamily="2" charset="-79"/>
              </a:rPr>
              <a:t>not answer abusive or challenging  </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questions</a:t>
            </a:r>
          </a:p>
          <a:p>
            <a:pPr>
              <a:lnSpc>
                <a:spcPct val="150000"/>
              </a:lnSpc>
            </a:pP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a:t>
            </a:r>
            <a:r>
              <a:rPr lang="en-US" sz="2400" dirty="0" err="1" smtClean="0">
                <a:solidFill>
                  <a:schemeClr val="accent2">
                    <a:lumMod val="40000"/>
                    <a:lumOff val="60000"/>
                  </a:schemeClr>
                </a:solidFill>
                <a:latin typeface="Aharoni" panose="02010803020104030203" pitchFamily="2" charset="-79"/>
                <a:cs typeface="Aharoni" panose="02010803020104030203" pitchFamily="2" charset="-79"/>
              </a:rPr>
              <a:t>Emphathize</a:t>
            </a:r>
            <a:r>
              <a:rPr lang="en-US" sz="2400" dirty="0" smtClean="0">
                <a:solidFill>
                  <a:schemeClr val="accent2">
                    <a:lumMod val="40000"/>
                    <a:lumOff val="60000"/>
                  </a:schemeClr>
                </a:solidFill>
                <a:latin typeface="Aharoni" panose="02010803020104030203" pitchFamily="2" charset="-79"/>
                <a:cs typeface="Aharoni" panose="02010803020104030203" pitchFamily="2" charset="-79"/>
              </a:rPr>
              <a:t> with the feelings but not the behavior</a:t>
            </a:r>
          </a:p>
        </p:txBody>
      </p:sp>
    </p:spTree>
    <p:extLst>
      <p:ext uri="{BB962C8B-B14F-4D97-AF65-F5344CB8AC3E}">
        <p14:creationId xmlns:p14="http://schemas.microsoft.com/office/powerpoint/2010/main" val="3624347227"/>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229600" cy="5447645"/>
          </a:xfrm>
          <a:prstGeom prst="rect">
            <a:avLst/>
          </a:prstGeom>
          <a:noFill/>
        </p:spPr>
        <p:txBody>
          <a:bodyPr wrap="square" rtlCol="0">
            <a:spAutoFit/>
          </a:bodyPr>
          <a:lstStyle/>
          <a:p>
            <a:pPr algn="ctr"/>
            <a:r>
              <a:rPr lang="en-US" sz="6000" u="sng" dirty="0" smtClean="0">
                <a:solidFill>
                  <a:srgbClr val="FFFF00"/>
                </a:solidFill>
                <a:latin typeface="Aharoni" panose="02010803020104030203" pitchFamily="2" charset="-79"/>
                <a:cs typeface="Aharoni" panose="02010803020104030203" pitchFamily="2" charset="-79"/>
              </a:rPr>
              <a:t>Bottom Line</a:t>
            </a:r>
          </a:p>
          <a:p>
            <a:endParaRPr lang="en-US" sz="3200" dirty="0">
              <a:solidFill>
                <a:srgbClr val="FFFF00"/>
              </a:solidFill>
              <a:latin typeface="Aharoni" panose="02010803020104030203" pitchFamily="2" charset="-79"/>
              <a:cs typeface="Aharoni" panose="02010803020104030203" pitchFamily="2" charset="-79"/>
            </a:endParaRPr>
          </a:p>
          <a:p>
            <a:r>
              <a:rPr lang="en-US" sz="3200" dirty="0" smtClean="0">
                <a:solidFill>
                  <a:srgbClr val="FFFF00"/>
                </a:solidFill>
                <a:latin typeface="Aharoni" panose="02010803020104030203" pitchFamily="2" charset="-79"/>
                <a:cs typeface="Aharoni" panose="02010803020104030203" pitchFamily="2" charset="-79"/>
              </a:rPr>
              <a:t>You are transferring your sense of calm to the student.  </a:t>
            </a:r>
          </a:p>
          <a:p>
            <a:r>
              <a:rPr lang="en-US" sz="3200" dirty="0" smtClean="0">
                <a:solidFill>
                  <a:srgbClr val="FFFF00"/>
                </a:solidFill>
                <a:latin typeface="Aharoni" panose="02010803020104030203" pitchFamily="2" charset="-79"/>
                <a:cs typeface="Aharoni" panose="02010803020104030203" pitchFamily="2" charset="-79"/>
              </a:rPr>
              <a:t>This is done in a atmosphere of genuine interest in hearing what the student wants to tell you. </a:t>
            </a:r>
          </a:p>
          <a:p>
            <a:r>
              <a:rPr lang="en-US" sz="3200" dirty="0" smtClean="0">
                <a:solidFill>
                  <a:srgbClr val="FFFF00"/>
                </a:solidFill>
                <a:latin typeface="Aharoni" panose="02010803020104030203" pitchFamily="2" charset="-79"/>
                <a:cs typeface="Aharoni" panose="02010803020104030203" pitchFamily="2" charset="-79"/>
              </a:rPr>
              <a:t>This process is respectful and facilitates the setting of clear, rational limits for the student </a:t>
            </a:r>
            <a:endParaRPr lang="en-US" sz="3200" dirty="0">
              <a:solidFill>
                <a:srgbClr val="FFFF00"/>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84748795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590800"/>
            <a:ext cx="9144000" cy="762000"/>
          </a:xfrm>
        </p:spPr>
        <p:txBody>
          <a:bodyPr>
            <a:noAutofit/>
          </a:bodyPr>
          <a:lstStyle/>
          <a:p>
            <a:r>
              <a:rPr lang="en-US" sz="3200" dirty="0" smtClean="0">
                <a:solidFill>
                  <a:schemeClr val="bg2">
                    <a:lumMod val="10000"/>
                  </a:schemeClr>
                </a:solidFill>
              </a:rPr>
              <a:t>  “Positive Behavioral Interventions and Supports”</a:t>
            </a:r>
            <a:endParaRPr lang="en-US" sz="3200" dirty="0">
              <a:solidFill>
                <a:schemeClr val="bg2">
                  <a:lumMod val="10000"/>
                </a:schemeClr>
              </a:solidFill>
            </a:endParaRPr>
          </a:p>
        </p:txBody>
      </p:sp>
      <p:sp>
        <p:nvSpPr>
          <p:cNvPr id="2" name="Title 1"/>
          <p:cNvSpPr>
            <a:spLocks noGrp="1"/>
          </p:cNvSpPr>
          <p:nvPr>
            <p:ph type="title"/>
          </p:nvPr>
        </p:nvSpPr>
        <p:spPr>
          <a:xfrm>
            <a:off x="-41564" y="381000"/>
            <a:ext cx="9144000" cy="2133600"/>
          </a:xfrm>
        </p:spPr>
        <p:txBody>
          <a:bodyPr>
            <a:normAutofit fontScale="90000"/>
          </a:bodyPr>
          <a:lstStyle/>
          <a:p>
            <a:pPr algn="ctr"/>
            <a:r>
              <a:rPr lang="en-US" sz="3600" dirty="0" smtClean="0">
                <a:solidFill>
                  <a:schemeClr val="bg2">
                    <a:lumMod val="10000"/>
                  </a:schemeClr>
                </a:solidFill>
              </a:rPr>
              <a:t/>
            </a:r>
            <a:br>
              <a:rPr lang="en-US" sz="3600" dirty="0" smtClean="0">
                <a:solidFill>
                  <a:schemeClr val="bg2">
                    <a:lumMod val="10000"/>
                  </a:schemeClr>
                </a:solidFill>
              </a:rPr>
            </a:br>
            <a:r>
              <a:rPr lang="en-US" sz="3600" dirty="0" smtClean="0">
                <a:solidFill>
                  <a:schemeClr val="bg2">
                    <a:lumMod val="10000"/>
                  </a:schemeClr>
                </a:solidFill>
              </a:rPr>
              <a:t>South Bend Community School Corporation</a:t>
            </a:r>
            <a:r>
              <a:rPr lang="en-US" sz="3600" dirty="0" smtClean="0">
                <a:solidFill>
                  <a:schemeClr val="accent4">
                    <a:lumMod val="50000"/>
                  </a:schemeClr>
                </a:solidFill>
              </a:rPr>
              <a:t/>
            </a:r>
            <a:br>
              <a:rPr lang="en-US" sz="3600" dirty="0" smtClean="0">
                <a:solidFill>
                  <a:schemeClr val="accent4">
                    <a:lumMod val="50000"/>
                  </a:schemeClr>
                </a:solidFill>
              </a:rPr>
            </a:br>
            <a:r>
              <a:rPr lang="en-US" sz="3600" dirty="0" smtClean="0">
                <a:solidFill>
                  <a:schemeClr val="accent4">
                    <a:lumMod val="50000"/>
                  </a:schemeClr>
                </a:solidFill>
              </a:rPr>
              <a:t> </a:t>
            </a:r>
            <a:br>
              <a:rPr lang="en-US" sz="3600" dirty="0" smtClean="0">
                <a:solidFill>
                  <a:schemeClr val="accent4">
                    <a:lumMod val="50000"/>
                  </a:schemeClr>
                </a:solidFill>
              </a:rPr>
            </a:br>
            <a:r>
              <a:rPr lang="en-US" sz="3600" dirty="0" smtClean="0">
                <a:solidFill>
                  <a:schemeClr val="bg2">
                    <a:lumMod val="10000"/>
                  </a:schemeClr>
                </a:solidFill>
              </a:rPr>
              <a:t>School Bus Drivers</a:t>
            </a:r>
            <a:r>
              <a:rPr lang="en-US" sz="3100" dirty="0" smtClean="0">
                <a:solidFill>
                  <a:schemeClr val="accent4">
                    <a:lumMod val="50000"/>
                  </a:schemeClr>
                </a:solidFill>
              </a:rPr>
              <a:t/>
            </a:r>
            <a:br>
              <a:rPr lang="en-US" sz="3100" dirty="0" smtClean="0">
                <a:solidFill>
                  <a:schemeClr val="accent4">
                    <a:lumMod val="50000"/>
                  </a:schemeClr>
                </a:solidFill>
              </a:rPr>
            </a:br>
            <a:r>
              <a:rPr lang="en-US" sz="3100" dirty="0" smtClean="0">
                <a:solidFill>
                  <a:schemeClr val="accent4">
                    <a:lumMod val="50000"/>
                  </a:schemeClr>
                </a:solidFill>
              </a:rPr>
              <a:t/>
            </a:r>
            <a:br>
              <a:rPr lang="en-US" sz="3100" dirty="0" smtClean="0">
                <a:solidFill>
                  <a:schemeClr val="accent4">
                    <a:lumMod val="50000"/>
                  </a:schemeClr>
                </a:solidFill>
              </a:rPr>
            </a:br>
            <a:r>
              <a:rPr lang="en-US" sz="3100" dirty="0" smtClean="0">
                <a:solidFill>
                  <a:schemeClr val="bg2">
                    <a:lumMod val="10000"/>
                  </a:schemeClr>
                </a:solidFill>
              </a:rPr>
              <a:t>PBIS - Training</a:t>
            </a:r>
            <a:endParaRPr lang="en-US" sz="3100" dirty="0">
              <a:solidFill>
                <a:schemeClr val="bg2">
                  <a:lumMod val="10000"/>
                </a:schemeClr>
              </a:solidFill>
            </a:endParaRPr>
          </a:p>
        </p:txBody>
      </p:sp>
      <p:sp>
        <p:nvSpPr>
          <p:cNvPr id="5" name="TextBox 4"/>
          <p:cNvSpPr txBox="1"/>
          <p:nvPr/>
        </p:nvSpPr>
        <p:spPr>
          <a:xfrm>
            <a:off x="723900" y="5410200"/>
            <a:ext cx="7543800" cy="584775"/>
          </a:xfrm>
          <a:prstGeom prst="rect">
            <a:avLst/>
          </a:prstGeom>
          <a:noFill/>
        </p:spPr>
        <p:txBody>
          <a:bodyPr wrap="square" rtlCol="0">
            <a:spAutoFit/>
          </a:bodyPr>
          <a:lstStyle/>
          <a:p>
            <a:pPr algn="ctr"/>
            <a:r>
              <a:rPr lang="en-US" sz="3200" dirty="0" smtClean="0">
                <a:solidFill>
                  <a:schemeClr val="bg2">
                    <a:lumMod val="10000"/>
                  </a:schemeClr>
                </a:solidFill>
              </a:rPr>
              <a:t>August 4, 2015</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9" y="914400"/>
            <a:ext cx="1228725" cy="1239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750" y="914400"/>
            <a:ext cx="12319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cdn.lightgalleries.net/4e4943147f32e/images/PORTRAITS00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960" y="3435927"/>
            <a:ext cx="7539039" cy="3345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93913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Custom 4">
      <a:dk1>
        <a:srgbClr val="D0B3AA"/>
      </a:dk1>
      <a:lt1>
        <a:srgbClr val="00B050"/>
      </a:lt1>
      <a:dk2>
        <a:srgbClr val="656162"/>
      </a:dk2>
      <a:lt2>
        <a:srgbClr val="E0DACC"/>
      </a:lt2>
      <a:accent1>
        <a:srgbClr val="7030A0"/>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Mylar</Template>
  <TotalTime>2837</TotalTime>
  <Words>800</Words>
  <Application>Microsoft Office PowerPoint</Application>
  <PresentationFormat>On-screen Show (4:3)</PresentationFormat>
  <Paragraphs>129</Paragraphs>
  <Slides>17</Slides>
  <Notes>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Mylar</vt:lpstr>
      <vt:lpstr>South Bend Community School Corporation   School Bus Drivers  PBIS - Training</vt:lpstr>
      <vt:lpstr>Positive</vt:lpstr>
      <vt:lpstr>Behavioral </vt:lpstr>
      <vt:lpstr>Interventions</vt:lpstr>
      <vt:lpstr>Supports</vt:lpstr>
      <vt:lpstr>PowerPoint Presentation</vt:lpstr>
      <vt:lpstr>PowerPoint Presentation</vt:lpstr>
      <vt:lpstr>What If?</vt:lpstr>
      <vt:lpstr>But you still get . . . . . </vt:lpstr>
      <vt:lpstr>Homework!</vt:lpstr>
      <vt:lpstr>PowerPoint Presentation</vt:lpstr>
      <vt:lpstr>PowerPoint Presentation</vt:lpstr>
      <vt:lpstr>PowerPoint Presentation</vt:lpstr>
      <vt:lpstr>PowerPoint Presentation</vt:lpstr>
      <vt:lpstr>PowerPoint Presentation</vt:lpstr>
      <vt:lpstr>PowerPoint Presentation</vt:lpstr>
      <vt:lpstr> South Bend Community School Corporation   School Bus Drivers  PBIS - Training</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Bend Community School Corporation  School Resource Officers  PBIS - Training</dc:title>
  <dc:creator>David Moss</dc:creator>
  <cp:lastModifiedBy>David Moss</cp:lastModifiedBy>
  <cp:revision>68</cp:revision>
  <cp:lastPrinted>2016-08-10T13:06:04Z</cp:lastPrinted>
  <dcterms:created xsi:type="dcterms:W3CDTF">2015-01-24T18:36:07Z</dcterms:created>
  <dcterms:modified xsi:type="dcterms:W3CDTF">2016-08-11T01:00:15Z</dcterms:modified>
</cp:coreProperties>
</file>