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64" r:id="rId2"/>
    <p:sldId id="265" r:id="rId3"/>
    <p:sldId id="266" r:id="rId4"/>
    <p:sldId id="267" r:id="rId5"/>
    <p:sldId id="268" r:id="rId6"/>
    <p:sldId id="257" r:id="rId7"/>
    <p:sldId id="258" r:id="rId8"/>
    <p:sldId id="259" r:id="rId9"/>
    <p:sldId id="260" r:id="rId10"/>
    <p:sldId id="270" r:id="rId11"/>
    <p:sldId id="271" r:id="rId12"/>
    <p:sldId id="272" r:id="rId13"/>
    <p:sldId id="273" r:id="rId14"/>
    <p:sldId id="262"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43" autoAdjust="0"/>
  </p:normalViewPr>
  <p:slideViewPr>
    <p:cSldViewPr>
      <p:cViewPr varScale="1">
        <p:scale>
          <a:sx n="87" d="100"/>
          <a:sy n="87" d="100"/>
        </p:scale>
        <p:origin x="1494" y="90"/>
      </p:cViewPr>
      <p:guideLst>
        <p:guide orient="horz" pos="2160"/>
        <p:guide pos="2880"/>
      </p:guideLst>
    </p:cSldViewPr>
  </p:slideViewPr>
  <p:outlineViewPr>
    <p:cViewPr>
      <p:scale>
        <a:sx n="33" d="100"/>
        <a:sy n="33" d="100"/>
      </p:scale>
      <p:origin x="0" y="480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572BF5-CBC8-4BA2-B04F-52F5F6AC4C5B}" type="datetimeFigureOut">
              <a:rPr lang="en-US" smtClean="0"/>
              <a:pPr/>
              <a:t>4/4/2018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3FDCD-5332-4AE7-8575-8912AC4C9DE8}" type="slidenum">
              <a:rPr lang="en-US" smtClean="0"/>
              <a:pPr/>
              <a:t>‹#›</a:t>
            </a:fld>
            <a:endParaRPr lang="en-US"/>
          </a:p>
        </p:txBody>
      </p:sp>
    </p:spTree>
    <p:extLst>
      <p:ext uri="{BB962C8B-B14F-4D97-AF65-F5344CB8AC3E}">
        <p14:creationId xmlns:p14="http://schemas.microsoft.com/office/powerpoint/2010/main" val="3836559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a:p>
            <a:r>
              <a:rPr lang="en-US" dirty="0" smtClean="0"/>
              <a:t>The researchers surveyed more than 5,000 undergraduate women at two large public universities and found that after entering college more than 11 percent of women had been sexually assaulted while they were incapacitated and unable to provide consent, and that freshman and sophomore women were at a higher risk for sexual assault than their junior and senior counterparts.</a:t>
            </a:r>
          </a:p>
          <a:p>
            <a:endParaRPr lang="en-US" dirty="0" smtClean="0"/>
          </a:p>
          <a:p>
            <a:endParaRPr lang="en-US" dirty="0" smtClean="0"/>
          </a:p>
          <a:p>
            <a:endParaRPr lang="en-US" dirty="0" smtClean="0"/>
          </a:p>
          <a:p>
            <a:endParaRPr lang="en-US" dirty="0" smtClean="0"/>
          </a:p>
          <a:p>
            <a:endParaRPr lang="en-US" dirty="0" smtClean="0"/>
          </a:p>
          <a:p>
            <a:r>
              <a:rPr lang="en-US" dirty="0" smtClean="0"/>
              <a:t>90%: national center on addiction and substance abuse at Columbia university</a:t>
            </a:r>
          </a:p>
          <a:p>
            <a:r>
              <a:rPr lang="en-US" dirty="0" smtClean="0"/>
              <a:t>Journal of American College Health: 73% of assailants and 55% of victims used alcohol or other drugs prior to assault</a:t>
            </a:r>
          </a:p>
          <a:p>
            <a:r>
              <a:rPr lang="en-US" dirty="0" smtClean="0"/>
              <a:t>In terms of aggressive/</a:t>
            </a:r>
            <a:r>
              <a:rPr lang="en-US" dirty="0" err="1" smtClean="0"/>
              <a:t>disinhibited</a:t>
            </a:r>
            <a:r>
              <a:rPr lang="en-US" dirty="0" smtClean="0"/>
              <a:t> behavior, “synergistic relationship” between personality traits (low empathy, high impulsivity) and attitudes (forced sex is OK, women are coy about sexual intentions and enjoy forced sex) and alcohol’s effects.  If man believes forced sex is acceptable and women can’t be trusted, he may be comfortable raping when sober</a:t>
            </a:r>
          </a:p>
        </p:txBody>
      </p:sp>
      <p:sp>
        <p:nvSpPr>
          <p:cNvPr id="2970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28960" indent="-280370" eaLnBrk="0" hangingPunct="0">
              <a:defRPr>
                <a:solidFill>
                  <a:schemeClr val="tx1"/>
                </a:solidFill>
                <a:latin typeface="Arial" charset="0"/>
              </a:defRPr>
            </a:lvl2pPr>
            <a:lvl3pPr marL="1121477" indent="-224295" eaLnBrk="0" hangingPunct="0">
              <a:defRPr>
                <a:solidFill>
                  <a:schemeClr val="tx1"/>
                </a:solidFill>
                <a:latin typeface="Arial" charset="0"/>
              </a:defRPr>
            </a:lvl3pPr>
            <a:lvl4pPr marL="1570067" indent="-224295" eaLnBrk="0" hangingPunct="0">
              <a:defRPr>
                <a:solidFill>
                  <a:schemeClr val="tx1"/>
                </a:solidFill>
                <a:latin typeface="Arial" charset="0"/>
              </a:defRPr>
            </a:lvl4pPr>
            <a:lvl5pPr marL="2018658" indent="-224295" eaLnBrk="0" hangingPunct="0">
              <a:defRPr>
                <a:solidFill>
                  <a:schemeClr val="tx1"/>
                </a:solidFill>
                <a:latin typeface="Arial" charset="0"/>
              </a:defRPr>
            </a:lvl5pPr>
            <a:lvl6pPr marL="2467249" indent="-224295" eaLnBrk="0" fontAlgn="base" hangingPunct="0">
              <a:spcBef>
                <a:spcPct val="0"/>
              </a:spcBef>
              <a:spcAft>
                <a:spcPct val="0"/>
              </a:spcAft>
              <a:defRPr>
                <a:solidFill>
                  <a:schemeClr val="tx1"/>
                </a:solidFill>
                <a:latin typeface="Arial" charset="0"/>
              </a:defRPr>
            </a:lvl6pPr>
            <a:lvl7pPr marL="2915840" indent="-224295" eaLnBrk="0" fontAlgn="base" hangingPunct="0">
              <a:spcBef>
                <a:spcPct val="0"/>
              </a:spcBef>
              <a:spcAft>
                <a:spcPct val="0"/>
              </a:spcAft>
              <a:defRPr>
                <a:solidFill>
                  <a:schemeClr val="tx1"/>
                </a:solidFill>
                <a:latin typeface="Arial" charset="0"/>
              </a:defRPr>
            </a:lvl7pPr>
            <a:lvl8pPr marL="3364431" indent="-224295" eaLnBrk="0" fontAlgn="base" hangingPunct="0">
              <a:spcBef>
                <a:spcPct val="0"/>
              </a:spcBef>
              <a:spcAft>
                <a:spcPct val="0"/>
              </a:spcAft>
              <a:defRPr>
                <a:solidFill>
                  <a:schemeClr val="tx1"/>
                </a:solidFill>
                <a:latin typeface="Arial" charset="0"/>
              </a:defRPr>
            </a:lvl8pPr>
            <a:lvl9pPr marL="3813021" indent="-224295" eaLnBrk="0" fontAlgn="base" hangingPunct="0">
              <a:spcBef>
                <a:spcPct val="0"/>
              </a:spcBef>
              <a:spcAft>
                <a:spcPct val="0"/>
              </a:spcAft>
              <a:defRPr>
                <a:solidFill>
                  <a:schemeClr val="tx1"/>
                </a:solidFill>
                <a:latin typeface="Arial" charset="0"/>
              </a:defRPr>
            </a:lvl9pPr>
          </a:lstStyle>
          <a:p>
            <a:pPr>
              <a:defRPr/>
            </a:pPr>
            <a:fld id="{B3268108-B5D6-4477-B7B9-0A9E0FE53DFB}" type="slidenum">
              <a:rPr lang="en-US" altLang="en-US" smtClean="0">
                <a:solidFill>
                  <a:prstClr val="black"/>
                </a:solidFill>
                <a:latin typeface="Times New Roman" pitchFamily="18" charset="0"/>
              </a:rPr>
              <a:pPr>
                <a:defRPr/>
              </a:pPr>
              <a:t>6</a:t>
            </a:fld>
            <a:endParaRPr lang="en-US" altLang="en-US" smtClean="0">
              <a:solidFill>
                <a:prstClr val="black"/>
              </a:solidFill>
              <a:latin typeface="Times New Roman" pitchFamily="18" charset="0"/>
            </a:endParaRPr>
          </a:p>
        </p:txBody>
      </p:sp>
    </p:spTree>
    <p:extLst>
      <p:ext uri="{BB962C8B-B14F-4D97-AF65-F5344CB8AC3E}">
        <p14:creationId xmlns:p14="http://schemas.microsoft.com/office/powerpoint/2010/main" val="259601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072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28960" indent="-280370" eaLnBrk="0" hangingPunct="0">
              <a:defRPr>
                <a:solidFill>
                  <a:schemeClr val="tx1"/>
                </a:solidFill>
                <a:latin typeface="Arial" charset="0"/>
              </a:defRPr>
            </a:lvl2pPr>
            <a:lvl3pPr marL="1121477" indent="-224295" eaLnBrk="0" hangingPunct="0">
              <a:defRPr>
                <a:solidFill>
                  <a:schemeClr val="tx1"/>
                </a:solidFill>
                <a:latin typeface="Arial" charset="0"/>
              </a:defRPr>
            </a:lvl3pPr>
            <a:lvl4pPr marL="1570067" indent="-224295" eaLnBrk="0" hangingPunct="0">
              <a:defRPr>
                <a:solidFill>
                  <a:schemeClr val="tx1"/>
                </a:solidFill>
                <a:latin typeface="Arial" charset="0"/>
              </a:defRPr>
            </a:lvl4pPr>
            <a:lvl5pPr marL="2018658" indent="-224295" eaLnBrk="0" hangingPunct="0">
              <a:defRPr>
                <a:solidFill>
                  <a:schemeClr val="tx1"/>
                </a:solidFill>
                <a:latin typeface="Arial" charset="0"/>
              </a:defRPr>
            </a:lvl5pPr>
            <a:lvl6pPr marL="2467249" indent="-224295" eaLnBrk="0" fontAlgn="base" hangingPunct="0">
              <a:spcBef>
                <a:spcPct val="0"/>
              </a:spcBef>
              <a:spcAft>
                <a:spcPct val="0"/>
              </a:spcAft>
              <a:defRPr>
                <a:solidFill>
                  <a:schemeClr val="tx1"/>
                </a:solidFill>
                <a:latin typeface="Arial" charset="0"/>
              </a:defRPr>
            </a:lvl6pPr>
            <a:lvl7pPr marL="2915840" indent="-224295" eaLnBrk="0" fontAlgn="base" hangingPunct="0">
              <a:spcBef>
                <a:spcPct val="0"/>
              </a:spcBef>
              <a:spcAft>
                <a:spcPct val="0"/>
              </a:spcAft>
              <a:defRPr>
                <a:solidFill>
                  <a:schemeClr val="tx1"/>
                </a:solidFill>
                <a:latin typeface="Arial" charset="0"/>
              </a:defRPr>
            </a:lvl7pPr>
            <a:lvl8pPr marL="3364431" indent="-224295" eaLnBrk="0" fontAlgn="base" hangingPunct="0">
              <a:spcBef>
                <a:spcPct val="0"/>
              </a:spcBef>
              <a:spcAft>
                <a:spcPct val="0"/>
              </a:spcAft>
              <a:defRPr>
                <a:solidFill>
                  <a:schemeClr val="tx1"/>
                </a:solidFill>
                <a:latin typeface="Arial" charset="0"/>
              </a:defRPr>
            </a:lvl8pPr>
            <a:lvl9pPr marL="3813021" indent="-224295" eaLnBrk="0" fontAlgn="base" hangingPunct="0">
              <a:spcBef>
                <a:spcPct val="0"/>
              </a:spcBef>
              <a:spcAft>
                <a:spcPct val="0"/>
              </a:spcAft>
              <a:defRPr>
                <a:solidFill>
                  <a:schemeClr val="tx1"/>
                </a:solidFill>
                <a:latin typeface="Arial" charset="0"/>
              </a:defRPr>
            </a:lvl9pPr>
          </a:lstStyle>
          <a:p>
            <a:pPr>
              <a:defRPr/>
            </a:pPr>
            <a:fld id="{18558F86-8C0C-49B4-9010-985F90AD8888}" type="slidenum">
              <a:rPr lang="en-US" altLang="en-US" smtClean="0">
                <a:solidFill>
                  <a:prstClr val="black"/>
                </a:solidFill>
                <a:latin typeface="Times New Roman" pitchFamily="18" charset="0"/>
              </a:rPr>
              <a:pPr>
                <a:defRPr/>
              </a:pPr>
              <a:t>7</a:t>
            </a:fld>
            <a:endParaRPr lang="en-US" altLang="en-US" smtClean="0">
              <a:solidFill>
                <a:prstClr val="black"/>
              </a:solidFill>
              <a:latin typeface="Times New Roman" pitchFamily="18" charset="0"/>
            </a:endParaRPr>
          </a:p>
        </p:txBody>
      </p:sp>
    </p:spTree>
    <p:extLst>
      <p:ext uri="{BB962C8B-B14F-4D97-AF65-F5344CB8AC3E}">
        <p14:creationId xmlns:p14="http://schemas.microsoft.com/office/powerpoint/2010/main" val="2548230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Ann</a:t>
            </a:r>
          </a:p>
          <a:p>
            <a:r>
              <a:rPr lang="en-US" dirty="0" err="1" smtClean="0"/>
              <a:t>Ruffies</a:t>
            </a:r>
            <a:r>
              <a:rPr lang="en-US" dirty="0" smtClean="0"/>
              <a:t> stay in body for several hrs, can be detected in urine up to 72 hrs.</a:t>
            </a:r>
          </a:p>
          <a:p>
            <a:r>
              <a:rPr lang="en-US" dirty="0" smtClean="0"/>
              <a:t>GHB leaves body in 12 hrs.</a:t>
            </a:r>
          </a:p>
          <a:p>
            <a:r>
              <a:rPr lang="en-US" dirty="0" smtClean="0"/>
              <a:t>Ecstasy is another drug used as “date rape drug”</a:t>
            </a:r>
          </a:p>
        </p:txBody>
      </p:sp>
      <p:sp>
        <p:nvSpPr>
          <p:cNvPr id="3174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28960" indent="-280370" eaLnBrk="0" hangingPunct="0">
              <a:defRPr>
                <a:solidFill>
                  <a:schemeClr val="tx1"/>
                </a:solidFill>
                <a:latin typeface="Arial" charset="0"/>
              </a:defRPr>
            </a:lvl2pPr>
            <a:lvl3pPr marL="1121477" indent="-224295" eaLnBrk="0" hangingPunct="0">
              <a:defRPr>
                <a:solidFill>
                  <a:schemeClr val="tx1"/>
                </a:solidFill>
                <a:latin typeface="Arial" charset="0"/>
              </a:defRPr>
            </a:lvl3pPr>
            <a:lvl4pPr marL="1570067" indent="-224295" eaLnBrk="0" hangingPunct="0">
              <a:defRPr>
                <a:solidFill>
                  <a:schemeClr val="tx1"/>
                </a:solidFill>
                <a:latin typeface="Arial" charset="0"/>
              </a:defRPr>
            </a:lvl4pPr>
            <a:lvl5pPr marL="2018658" indent="-224295" eaLnBrk="0" hangingPunct="0">
              <a:defRPr>
                <a:solidFill>
                  <a:schemeClr val="tx1"/>
                </a:solidFill>
                <a:latin typeface="Arial" charset="0"/>
              </a:defRPr>
            </a:lvl5pPr>
            <a:lvl6pPr marL="2467249" indent="-224295" eaLnBrk="0" fontAlgn="base" hangingPunct="0">
              <a:spcBef>
                <a:spcPct val="0"/>
              </a:spcBef>
              <a:spcAft>
                <a:spcPct val="0"/>
              </a:spcAft>
              <a:defRPr>
                <a:solidFill>
                  <a:schemeClr val="tx1"/>
                </a:solidFill>
                <a:latin typeface="Arial" charset="0"/>
              </a:defRPr>
            </a:lvl6pPr>
            <a:lvl7pPr marL="2915840" indent="-224295" eaLnBrk="0" fontAlgn="base" hangingPunct="0">
              <a:spcBef>
                <a:spcPct val="0"/>
              </a:spcBef>
              <a:spcAft>
                <a:spcPct val="0"/>
              </a:spcAft>
              <a:defRPr>
                <a:solidFill>
                  <a:schemeClr val="tx1"/>
                </a:solidFill>
                <a:latin typeface="Arial" charset="0"/>
              </a:defRPr>
            </a:lvl7pPr>
            <a:lvl8pPr marL="3364431" indent="-224295" eaLnBrk="0" fontAlgn="base" hangingPunct="0">
              <a:spcBef>
                <a:spcPct val="0"/>
              </a:spcBef>
              <a:spcAft>
                <a:spcPct val="0"/>
              </a:spcAft>
              <a:defRPr>
                <a:solidFill>
                  <a:schemeClr val="tx1"/>
                </a:solidFill>
                <a:latin typeface="Arial" charset="0"/>
              </a:defRPr>
            </a:lvl8pPr>
            <a:lvl9pPr marL="3813021" indent="-224295" eaLnBrk="0" fontAlgn="base" hangingPunct="0">
              <a:spcBef>
                <a:spcPct val="0"/>
              </a:spcBef>
              <a:spcAft>
                <a:spcPct val="0"/>
              </a:spcAft>
              <a:defRPr>
                <a:solidFill>
                  <a:schemeClr val="tx1"/>
                </a:solidFill>
                <a:latin typeface="Arial" charset="0"/>
              </a:defRPr>
            </a:lvl9pPr>
          </a:lstStyle>
          <a:p>
            <a:pPr>
              <a:defRPr/>
            </a:pPr>
            <a:fld id="{9B8E7F62-CE21-4AE9-8DA7-81BADE2A29AC}" type="slidenum">
              <a:rPr lang="en-US" altLang="en-US" smtClean="0">
                <a:solidFill>
                  <a:prstClr val="black"/>
                </a:solidFill>
                <a:latin typeface="Times New Roman" pitchFamily="18" charset="0"/>
              </a:rPr>
              <a:pPr>
                <a:defRPr/>
              </a:pPr>
              <a:t>8</a:t>
            </a:fld>
            <a:endParaRPr lang="en-US" altLang="en-US" smtClean="0">
              <a:solidFill>
                <a:prstClr val="black"/>
              </a:solidFill>
              <a:latin typeface="Times New Roman" pitchFamily="18" charset="0"/>
            </a:endParaRPr>
          </a:p>
        </p:txBody>
      </p:sp>
    </p:spTree>
    <p:extLst>
      <p:ext uri="{BB962C8B-B14F-4D97-AF65-F5344CB8AC3E}">
        <p14:creationId xmlns:p14="http://schemas.microsoft.com/office/powerpoint/2010/main" val="1456414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Ann</a:t>
            </a:r>
          </a:p>
        </p:txBody>
      </p:sp>
      <p:sp>
        <p:nvSpPr>
          <p:cNvPr id="4096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28960" indent="-280370" eaLnBrk="0" hangingPunct="0">
              <a:defRPr>
                <a:solidFill>
                  <a:schemeClr val="tx1"/>
                </a:solidFill>
                <a:latin typeface="Arial" charset="0"/>
              </a:defRPr>
            </a:lvl2pPr>
            <a:lvl3pPr marL="1121477" indent="-224295" eaLnBrk="0" hangingPunct="0">
              <a:defRPr>
                <a:solidFill>
                  <a:schemeClr val="tx1"/>
                </a:solidFill>
                <a:latin typeface="Arial" charset="0"/>
              </a:defRPr>
            </a:lvl3pPr>
            <a:lvl4pPr marL="1570067" indent="-224295" eaLnBrk="0" hangingPunct="0">
              <a:defRPr>
                <a:solidFill>
                  <a:schemeClr val="tx1"/>
                </a:solidFill>
                <a:latin typeface="Arial" charset="0"/>
              </a:defRPr>
            </a:lvl4pPr>
            <a:lvl5pPr marL="2018658" indent="-224295" eaLnBrk="0" hangingPunct="0">
              <a:defRPr>
                <a:solidFill>
                  <a:schemeClr val="tx1"/>
                </a:solidFill>
                <a:latin typeface="Arial" charset="0"/>
              </a:defRPr>
            </a:lvl5pPr>
            <a:lvl6pPr marL="2467249" indent="-224295" eaLnBrk="0" fontAlgn="base" hangingPunct="0">
              <a:spcBef>
                <a:spcPct val="0"/>
              </a:spcBef>
              <a:spcAft>
                <a:spcPct val="0"/>
              </a:spcAft>
              <a:defRPr>
                <a:solidFill>
                  <a:schemeClr val="tx1"/>
                </a:solidFill>
                <a:latin typeface="Arial" charset="0"/>
              </a:defRPr>
            </a:lvl6pPr>
            <a:lvl7pPr marL="2915840" indent="-224295" eaLnBrk="0" fontAlgn="base" hangingPunct="0">
              <a:spcBef>
                <a:spcPct val="0"/>
              </a:spcBef>
              <a:spcAft>
                <a:spcPct val="0"/>
              </a:spcAft>
              <a:defRPr>
                <a:solidFill>
                  <a:schemeClr val="tx1"/>
                </a:solidFill>
                <a:latin typeface="Arial" charset="0"/>
              </a:defRPr>
            </a:lvl7pPr>
            <a:lvl8pPr marL="3364431" indent="-224295" eaLnBrk="0" fontAlgn="base" hangingPunct="0">
              <a:spcBef>
                <a:spcPct val="0"/>
              </a:spcBef>
              <a:spcAft>
                <a:spcPct val="0"/>
              </a:spcAft>
              <a:defRPr>
                <a:solidFill>
                  <a:schemeClr val="tx1"/>
                </a:solidFill>
                <a:latin typeface="Arial" charset="0"/>
              </a:defRPr>
            </a:lvl8pPr>
            <a:lvl9pPr marL="3813021" indent="-224295" eaLnBrk="0" fontAlgn="base" hangingPunct="0">
              <a:spcBef>
                <a:spcPct val="0"/>
              </a:spcBef>
              <a:spcAft>
                <a:spcPct val="0"/>
              </a:spcAft>
              <a:defRPr>
                <a:solidFill>
                  <a:schemeClr val="tx1"/>
                </a:solidFill>
                <a:latin typeface="Arial" charset="0"/>
              </a:defRPr>
            </a:lvl9pPr>
          </a:lstStyle>
          <a:p>
            <a:pPr>
              <a:defRPr/>
            </a:pPr>
            <a:fld id="{5F4D7D01-7BFC-4990-AF26-9D1CA6045351}" type="slidenum">
              <a:rPr lang="en-US" altLang="en-US" smtClean="0">
                <a:solidFill>
                  <a:prstClr val="black"/>
                </a:solidFill>
                <a:latin typeface="Times New Roman" pitchFamily="18" charset="0"/>
              </a:rPr>
              <a:pPr>
                <a:defRPr/>
              </a:pPr>
              <a:t>9</a:t>
            </a:fld>
            <a:endParaRPr lang="en-US" altLang="en-US" smtClean="0">
              <a:solidFill>
                <a:prstClr val="black"/>
              </a:solidFill>
              <a:latin typeface="Times New Roman" pitchFamily="18" charset="0"/>
            </a:endParaRPr>
          </a:p>
        </p:txBody>
      </p:sp>
    </p:spTree>
    <p:extLst>
      <p:ext uri="{BB962C8B-B14F-4D97-AF65-F5344CB8AC3E}">
        <p14:creationId xmlns:p14="http://schemas.microsoft.com/office/powerpoint/2010/main" val="754017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Ann</a:t>
            </a:r>
          </a:p>
        </p:txBody>
      </p:sp>
      <p:sp>
        <p:nvSpPr>
          <p:cNvPr id="3789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28960" indent="-280370" eaLnBrk="0" hangingPunct="0">
              <a:defRPr>
                <a:solidFill>
                  <a:schemeClr val="tx1"/>
                </a:solidFill>
                <a:latin typeface="Arial" charset="0"/>
              </a:defRPr>
            </a:lvl2pPr>
            <a:lvl3pPr marL="1121477" indent="-224295" eaLnBrk="0" hangingPunct="0">
              <a:defRPr>
                <a:solidFill>
                  <a:schemeClr val="tx1"/>
                </a:solidFill>
                <a:latin typeface="Arial" charset="0"/>
              </a:defRPr>
            </a:lvl3pPr>
            <a:lvl4pPr marL="1570067" indent="-224295" eaLnBrk="0" hangingPunct="0">
              <a:defRPr>
                <a:solidFill>
                  <a:schemeClr val="tx1"/>
                </a:solidFill>
                <a:latin typeface="Arial" charset="0"/>
              </a:defRPr>
            </a:lvl4pPr>
            <a:lvl5pPr marL="2018658" indent="-224295" eaLnBrk="0" hangingPunct="0">
              <a:defRPr>
                <a:solidFill>
                  <a:schemeClr val="tx1"/>
                </a:solidFill>
                <a:latin typeface="Arial" charset="0"/>
              </a:defRPr>
            </a:lvl5pPr>
            <a:lvl6pPr marL="2467249" indent="-224295" eaLnBrk="0" fontAlgn="base" hangingPunct="0">
              <a:spcBef>
                <a:spcPct val="0"/>
              </a:spcBef>
              <a:spcAft>
                <a:spcPct val="0"/>
              </a:spcAft>
              <a:defRPr>
                <a:solidFill>
                  <a:schemeClr val="tx1"/>
                </a:solidFill>
                <a:latin typeface="Arial" charset="0"/>
              </a:defRPr>
            </a:lvl6pPr>
            <a:lvl7pPr marL="2915840" indent="-224295" eaLnBrk="0" fontAlgn="base" hangingPunct="0">
              <a:spcBef>
                <a:spcPct val="0"/>
              </a:spcBef>
              <a:spcAft>
                <a:spcPct val="0"/>
              </a:spcAft>
              <a:defRPr>
                <a:solidFill>
                  <a:schemeClr val="tx1"/>
                </a:solidFill>
                <a:latin typeface="Arial" charset="0"/>
              </a:defRPr>
            </a:lvl7pPr>
            <a:lvl8pPr marL="3364431" indent="-224295" eaLnBrk="0" fontAlgn="base" hangingPunct="0">
              <a:spcBef>
                <a:spcPct val="0"/>
              </a:spcBef>
              <a:spcAft>
                <a:spcPct val="0"/>
              </a:spcAft>
              <a:defRPr>
                <a:solidFill>
                  <a:schemeClr val="tx1"/>
                </a:solidFill>
                <a:latin typeface="Arial" charset="0"/>
              </a:defRPr>
            </a:lvl8pPr>
            <a:lvl9pPr marL="3813021" indent="-224295" eaLnBrk="0" fontAlgn="base" hangingPunct="0">
              <a:spcBef>
                <a:spcPct val="0"/>
              </a:spcBef>
              <a:spcAft>
                <a:spcPct val="0"/>
              </a:spcAft>
              <a:defRPr>
                <a:solidFill>
                  <a:schemeClr val="tx1"/>
                </a:solidFill>
                <a:latin typeface="Arial" charset="0"/>
              </a:defRPr>
            </a:lvl9pPr>
          </a:lstStyle>
          <a:p>
            <a:pPr>
              <a:defRPr/>
            </a:pPr>
            <a:fld id="{345BBCC4-68D2-43B7-B7EB-5F31523187F8}" type="slidenum">
              <a:rPr lang="en-US" altLang="en-US" smtClean="0">
                <a:solidFill>
                  <a:prstClr val="black"/>
                </a:solidFill>
                <a:latin typeface="Times New Roman" pitchFamily="18" charset="0"/>
              </a:rPr>
              <a:pPr>
                <a:defRPr/>
              </a:pPr>
              <a:t>14</a:t>
            </a:fld>
            <a:endParaRPr lang="en-US" altLang="en-US" smtClean="0">
              <a:solidFill>
                <a:prstClr val="black"/>
              </a:solidFill>
              <a:latin typeface="Times New Roman" pitchFamily="18" charset="0"/>
            </a:endParaRPr>
          </a:p>
        </p:txBody>
      </p:sp>
    </p:spTree>
    <p:extLst>
      <p:ext uri="{BB962C8B-B14F-4D97-AF65-F5344CB8AC3E}">
        <p14:creationId xmlns:p14="http://schemas.microsoft.com/office/powerpoint/2010/main" val="2725476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rgbClr val="002B5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EB9C40F5-F043-4806-ACBB-6B4079435916}" type="datetimeFigureOut">
              <a:rPr lang="en-US"/>
              <a:pPr>
                <a:defRPr/>
              </a:pPr>
              <a:t>4/4/2018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4AD47CA-6D38-47DB-A9AC-F6687DF8B83B}" type="slidenum">
              <a:rPr lang="en-US"/>
              <a:pPr>
                <a:defRPr/>
              </a:pPr>
              <a:t>‹#›</a:t>
            </a:fld>
            <a:endParaRPr lang="en-US"/>
          </a:p>
        </p:txBody>
      </p:sp>
    </p:spTree>
    <p:extLst>
      <p:ext uri="{BB962C8B-B14F-4D97-AF65-F5344CB8AC3E}">
        <p14:creationId xmlns:p14="http://schemas.microsoft.com/office/powerpoint/2010/main" val="114124335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28B3FC-15D3-E54B-82B9-4F800FE36A47}" type="datetime1">
              <a:rPr lang="en-US"/>
              <a:pPr>
                <a:defRPr/>
              </a:pPr>
              <a:t>4/4/2018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AEEC90-DF96-4CAC-BFDC-3030DC6409F1}" type="slidenum">
              <a:rPr lang="en-US"/>
              <a:pPr>
                <a:defRPr/>
              </a:pPr>
              <a:t>‹#›</a:t>
            </a:fld>
            <a:endParaRPr lang="en-US"/>
          </a:p>
        </p:txBody>
      </p:sp>
    </p:spTree>
    <p:extLst>
      <p:ext uri="{BB962C8B-B14F-4D97-AF65-F5344CB8AC3E}">
        <p14:creationId xmlns:p14="http://schemas.microsoft.com/office/powerpoint/2010/main" val="32893099"/>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810000"/>
            <a:ext cx="7772400" cy="22098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309813"/>
            <a:ext cx="7772400" cy="1500187"/>
          </a:xfrm>
        </p:spPr>
        <p:txBody>
          <a:bodyPr anchor="b"/>
          <a:lstStyle>
            <a:lvl1pPr marL="0" indent="0">
              <a:buNone/>
              <a:defRPr sz="2000">
                <a:solidFill>
                  <a:srgbClr val="002B5C"/>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22313" y="6356350"/>
            <a:ext cx="2133600" cy="365125"/>
          </a:xfrm>
        </p:spPr>
        <p:txBody>
          <a:bodyPr/>
          <a:lstStyle>
            <a:lvl1pPr>
              <a:defRPr/>
            </a:lvl1pPr>
          </a:lstStyle>
          <a:p>
            <a:pPr>
              <a:defRPr/>
            </a:pPr>
            <a:fld id="{CE9A709C-4758-4A12-9DB3-D798F35C67AE}" type="datetimeFigureOut">
              <a:rPr lang="en-US"/>
              <a:pPr>
                <a:defRPr/>
              </a:pPr>
              <a:t>4/4/2018</a:t>
            </a:fld>
            <a:endParaRPr lang="en-US"/>
          </a:p>
        </p:txBody>
      </p:sp>
    </p:spTree>
    <p:extLst>
      <p:ext uri="{BB962C8B-B14F-4D97-AF65-F5344CB8AC3E}">
        <p14:creationId xmlns:p14="http://schemas.microsoft.com/office/powerpoint/2010/main" val="417599075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D9269CD4-6B1D-4C6D-AF28-05DF6DA01FC5}" type="datetimeFigureOut">
              <a:rPr lang="en-US"/>
              <a:pPr>
                <a:defRPr/>
              </a:pPr>
              <a:t>4/4/2018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6F31421F-08EF-410C-B169-2AF2AD707A50}" type="slidenum">
              <a:rPr lang="en-US"/>
              <a:pPr>
                <a:defRPr/>
              </a:pPr>
              <a:t>‹#›</a:t>
            </a:fld>
            <a:endParaRPr lang="en-US"/>
          </a:p>
        </p:txBody>
      </p:sp>
    </p:spTree>
    <p:extLst>
      <p:ext uri="{BB962C8B-B14F-4D97-AF65-F5344CB8AC3E}">
        <p14:creationId xmlns:p14="http://schemas.microsoft.com/office/powerpoint/2010/main" val="25209097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BA3B2F44-509A-4486-A0F5-D42E182B2EBC}" type="datetimeFigureOut">
              <a:rPr lang="en-US"/>
              <a:pPr>
                <a:defRPr/>
              </a:pPr>
              <a:t>4/4/2018</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FFCED89C-EC25-4C4F-A0D1-AA2AD0C014BE}" type="slidenum">
              <a:rPr lang="en-US"/>
              <a:pPr>
                <a:defRPr/>
              </a:pPr>
              <a:t>‹#›</a:t>
            </a:fld>
            <a:endParaRPr lang="en-US"/>
          </a:p>
        </p:txBody>
      </p:sp>
    </p:spTree>
    <p:extLst>
      <p:ext uri="{BB962C8B-B14F-4D97-AF65-F5344CB8AC3E}">
        <p14:creationId xmlns:p14="http://schemas.microsoft.com/office/powerpoint/2010/main" val="109461804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14868057-24C4-466C-9C23-DC0EB2D71D0D}" type="datetimeFigureOut">
              <a:rPr lang="en-US"/>
              <a:pPr>
                <a:defRPr/>
              </a:pPr>
              <a:t>4/4/2018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FE549A8B-52B9-4E24-AE00-1C24596FD4D5}" type="slidenum">
              <a:rPr lang="en-US"/>
              <a:pPr>
                <a:defRPr/>
              </a:pPr>
              <a:t>‹#›</a:t>
            </a:fld>
            <a:endParaRPr lang="en-US"/>
          </a:p>
        </p:txBody>
      </p:sp>
    </p:spTree>
    <p:extLst>
      <p:ext uri="{BB962C8B-B14F-4D97-AF65-F5344CB8AC3E}">
        <p14:creationId xmlns:p14="http://schemas.microsoft.com/office/powerpoint/2010/main" val="314240873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29213218-D8E5-AC48-9753-4F11169FD7C1}" type="datetime1">
              <a:rPr lang="en-US"/>
              <a:pPr>
                <a:defRPr/>
              </a:pPr>
              <a:t>4/4/2018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FBA839FA-2605-48AD-B4E0-C5E8B5B57739}" type="slidenum">
              <a:rPr lang="en-US"/>
              <a:pPr>
                <a:defRPr/>
              </a:pPr>
              <a:t>‹#›</a:t>
            </a:fld>
            <a:endParaRPr lang="en-US"/>
          </a:p>
        </p:txBody>
      </p:sp>
    </p:spTree>
    <p:extLst>
      <p:ext uri="{BB962C8B-B14F-4D97-AF65-F5344CB8AC3E}">
        <p14:creationId xmlns:p14="http://schemas.microsoft.com/office/powerpoint/2010/main" val="628272138"/>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477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371600"/>
            <a:ext cx="5111750" cy="4754563"/>
          </a:xfrm>
        </p:spPr>
        <p:txBody>
          <a:bodyPr/>
          <a:lstStyle>
            <a:lvl1pPr>
              <a:defRPr sz="2800"/>
            </a:lvl1pPr>
            <a:lvl2pPr>
              <a:defRPr sz="2400"/>
            </a:lvl2pPr>
            <a:lvl3pPr>
              <a:defRPr sz="20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209800"/>
            <a:ext cx="3008313" cy="39163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50B86DF7-D3B4-4748-A13C-813EBCFBD9C5}" type="datetimeFigureOut">
              <a:rPr lang="en-US"/>
              <a:pPr>
                <a:defRPr/>
              </a:pPr>
              <a:t>4/4/2018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0A9B30CA-2BC3-4F9F-8FF0-B19C3CE4539B}" type="slidenum">
              <a:rPr lang="en-US"/>
              <a:pPr>
                <a:defRPr/>
              </a:pPr>
              <a:t>‹#›</a:t>
            </a:fld>
            <a:endParaRPr lang="en-US"/>
          </a:p>
        </p:txBody>
      </p:sp>
    </p:spTree>
    <p:extLst>
      <p:ext uri="{BB962C8B-B14F-4D97-AF65-F5344CB8AC3E}">
        <p14:creationId xmlns:p14="http://schemas.microsoft.com/office/powerpoint/2010/main" val="274088798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486400"/>
            <a:ext cx="5486400" cy="381000"/>
          </a:xfrm>
        </p:spPr>
        <p:txBody>
          <a:bodyPr anchor="b">
            <a:normAutofit/>
          </a:bodyPr>
          <a:lstStyle>
            <a:lvl1pPr algn="l">
              <a:defRPr sz="16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371600"/>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867400"/>
            <a:ext cx="5486400" cy="381000"/>
          </a:xfrm>
        </p:spPr>
        <p:txBody>
          <a:bodyPr>
            <a:normAutofit/>
          </a:bodyPr>
          <a:lstStyle>
            <a:lvl1pPr marL="0" indent="0">
              <a:buNone/>
              <a:defRPr sz="11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79D1972A-5978-4C4F-B809-4769B47A0E05}" type="datetimeFigureOut">
              <a:rPr lang="en-US"/>
              <a:pPr>
                <a:defRPr/>
              </a:pPr>
              <a:t>4/4/2018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pPr fontAlgn="base">
              <a:spcBef>
                <a:spcPct val="0"/>
              </a:spcBef>
              <a:spcAft>
                <a:spcPct val="0"/>
              </a:spcAft>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3E2B1021-9BFB-4DC3-A1BE-D1C1BCA37B8F}" type="slidenum">
              <a:rPr lang="en-US"/>
              <a:pPr>
                <a:defRPr/>
              </a:pPr>
              <a:t>‹#›</a:t>
            </a:fld>
            <a:endParaRPr lang="en-US"/>
          </a:p>
        </p:txBody>
      </p:sp>
    </p:spTree>
    <p:extLst>
      <p:ext uri="{BB962C8B-B14F-4D97-AF65-F5344CB8AC3E}">
        <p14:creationId xmlns:p14="http://schemas.microsoft.com/office/powerpoint/2010/main" val="12223148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810000" cy="4530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76800" y="1600200"/>
            <a:ext cx="3810000" cy="4530725"/>
          </a:xfrm>
          <a:prstGeom prst="rect">
            <a:avLst/>
          </a:prstGeom>
        </p:spPr>
        <p:txBody>
          <a:bodyPr rtlCol="0">
            <a:normAutofit/>
          </a:bodyPr>
          <a:lstStyle/>
          <a:p>
            <a:pPr lvl="0"/>
            <a:endParaRPr lang="en-US" noProof="0" smtClean="0"/>
          </a:p>
        </p:txBody>
      </p:sp>
      <p:sp>
        <p:nvSpPr>
          <p:cNvPr id="5" name="Rectangle 9"/>
          <p:cNvSpPr>
            <a:spLocks noGrp="1" noChangeArrowheads="1"/>
          </p:cNvSpPr>
          <p:nvPr>
            <p:ph type="dt" sz="half" idx="10"/>
          </p:nvPr>
        </p:nvSpPr>
        <p:spPr>
          <a:xfrm>
            <a:off x="914400" y="6251575"/>
            <a:ext cx="1981200" cy="457200"/>
          </a:xfrm>
        </p:spPr>
        <p:txBody>
          <a:bodyPr/>
          <a:lstStyle>
            <a:lvl1pPr>
              <a:defRPr/>
            </a:lvl1pPr>
          </a:lstStyle>
          <a:p>
            <a:pPr>
              <a:defRPr/>
            </a:pPr>
            <a:fld id="{D0C60A64-CCB7-4AC1-AFD9-46BAB14D181A}" type="datetime1">
              <a:rPr lang="en-US"/>
              <a:pPr>
                <a:defRPr/>
              </a:pPr>
              <a:t>4/4/2018</a:t>
            </a:fld>
            <a:endParaRPr lang="en-US"/>
          </a:p>
        </p:txBody>
      </p:sp>
      <p:sp>
        <p:nvSpPr>
          <p:cNvPr id="6" name="Rectangle 10"/>
          <p:cNvSpPr>
            <a:spLocks noGrp="1" noChangeArrowheads="1"/>
          </p:cNvSpPr>
          <p:nvPr>
            <p:ph type="ftr" sz="quarter" idx="11"/>
          </p:nvPr>
        </p:nvSpPr>
        <p:spPr>
          <a:xfrm>
            <a:off x="3352800" y="6248400"/>
            <a:ext cx="2971800" cy="457200"/>
          </a:xfrm>
          <a:prstGeom prst="rect">
            <a:avLst/>
          </a:prstGeom>
        </p:spPr>
        <p:txBody>
          <a:bodyPr/>
          <a:lstStyle>
            <a:lvl1pPr>
              <a:defRPr/>
            </a:lvl1pPr>
          </a:lstStyle>
          <a:p>
            <a:pPr fontAlgn="base">
              <a:spcBef>
                <a:spcPct val="0"/>
              </a:spcBef>
              <a:spcAft>
                <a:spcPct val="0"/>
              </a:spcAft>
              <a:defRPr/>
            </a:pPr>
            <a:endParaRPr lang="en-US">
              <a:solidFill>
                <a:prstClr val="black"/>
              </a:solidFill>
              <a:latin typeface="Arial" charset="0"/>
              <a:cs typeface="Arial" charset="0"/>
            </a:endParaRPr>
          </a:p>
        </p:txBody>
      </p:sp>
      <p:sp>
        <p:nvSpPr>
          <p:cNvPr id="7" name="Rectangle 11"/>
          <p:cNvSpPr>
            <a:spLocks noGrp="1" noChangeArrowheads="1"/>
          </p:cNvSpPr>
          <p:nvPr>
            <p:ph type="sldNum" sz="quarter" idx="12"/>
          </p:nvPr>
        </p:nvSpPr>
        <p:spPr>
          <a:xfrm>
            <a:off x="6553200" y="6492875"/>
            <a:ext cx="2133600" cy="365125"/>
          </a:xfrm>
        </p:spPr>
        <p:txBody>
          <a:bodyPr/>
          <a:lstStyle>
            <a:lvl1pPr>
              <a:defRPr/>
            </a:lvl1pPr>
          </a:lstStyle>
          <a:p>
            <a:pPr>
              <a:defRPr/>
            </a:pPr>
            <a:fld id="{8EDCBF2A-89D2-41AD-8E1A-F2C21CF62643}" type="slidenum">
              <a:rPr lang="en-US"/>
              <a:pPr>
                <a:defRPr/>
              </a:pPr>
              <a:t>‹#›</a:t>
            </a:fld>
            <a:endParaRPr lang="en-US"/>
          </a:p>
        </p:txBody>
      </p:sp>
    </p:spTree>
    <p:extLst>
      <p:ext uri="{BB962C8B-B14F-4D97-AF65-F5344CB8AC3E}">
        <p14:creationId xmlns:p14="http://schemas.microsoft.com/office/powerpoint/2010/main" val="3714275516"/>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81000" y="381000"/>
            <a:ext cx="830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524000"/>
            <a:ext cx="8229600"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0" i="0">
                <a:solidFill>
                  <a:srgbClr val="002B5C"/>
                </a:solidFill>
                <a:latin typeface="Arial"/>
                <a:cs typeface="Arial"/>
              </a:defRPr>
            </a:lvl1pPr>
          </a:lstStyle>
          <a:p>
            <a:pPr fontAlgn="base">
              <a:spcBef>
                <a:spcPct val="0"/>
              </a:spcBef>
              <a:spcAft>
                <a:spcPct val="0"/>
              </a:spcAft>
              <a:defRPr/>
            </a:pPr>
            <a:fld id="{07E3FD30-3790-4D17-BAA2-DAE37ACE3AB4}" type="datetimeFigureOut">
              <a:rPr lang="en-US"/>
              <a:pPr fontAlgn="base">
                <a:spcBef>
                  <a:spcPct val="0"/>
                </a:spcBef>
                <a:spcAft>
                  <a:spcPct val="0"/>
                </a:spcAft>
                <a:defRPr/>
              </a:pPr>
              <a:t>4/4/2018</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100">
                <a:solidFill>
                  <a:srgbClr val="002B5C"/>
                </a:solidFill>
                <a:latin typeface="Arial"/>
                <a:cs typeface="Arial"/>
              </a:defRPr>
            </a:lvl1pPr>
          </a:lstStyle>
          <a:p>
            <a:pPr fontAlgn="base">
              <a:spcBef>
                <a:spcPct val="0"/>
              </a:spcBef>
              <a:spcAft>
                <a:spcPct val="0"/>
              </a:spcAft>
              <a:defRPr/>
            </a:pPr>
            <a:fld id="{C52B88DC-4CDB-4535-B70D-EE9222124829}"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244030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p:fade thruBlk="1"/>
  </p:transition>
  <p:timing>
    <p:tnLst>
      <p:par>
        <p:cTn id="1" dur="indefinite" restart="never" nodeType="tmRoot"/>
      </p:par>
    </p:tnLst>
  </p:timing>
  <p:hf hdr="0" ftr="0" dt="0"/>
  <p:txStyles>
    <p:titleStyle>
      <a:lvl1pPr algn="l" defTabSz="457200" rtl="0" eaLnBrk="0" fontAlgn="base" hangingPunct="0">
        <a:spcBef>
          <a:spcPct val="0"/>
        </a:spcBef>
        <a:spcAft>
          <a:spcPct val="0"/>
        </a:spcAft>
        <a:defRPr sz="4000" kern="1200">
          <a:solidFill>
            <a:srgbClr val="002B5C"/>
          </a:solidFill>
          <a:latin typeface="Arial Bold"/>
          <a:ea typeface="+mj-ea"/>
          <a:cs typeface="Arial Bold"/>
        </a:defRPr>
      </a:lvl1pPr>
      <a:lvl2pPr algn="l" defTabSz="457200" rtl="0" eaLnBrk="0" fontAlgn="base" hangingPunct="0">
        <a:spcBef>
          <a:spcPct val="0"/>
        </a:spcBef>
        <a:spcAft>
          <a:spcPct val="0"/>
        </a:spcAft>
        <a:defRPr sz="4000">
          <a:solidFill>
            <a:srgbClr val="002B5C"/>
          </a:solidFill>
          <a:latin typeface="Arial Bold" pitchFamily="34" charset="0"/>
          <a:cs typeface="Arial Bold" pitchFamily="34" charset="0"/>
        </a:defRPr>
      </a:lvl2pPr>
      <a:lvl3pPr algn="l" defTabSz="457200" rtl="0" eaLnBrk="0" fontAlgn="base" hangingPunct="0">
        <a:spcBef>
          <a:spcPct val="0"/>
        </a:spcBef>
        <a:spcAft>
          <a:spcPct val="0"/>
        </a:spcAft>
        <a:defRPr sz="4000">
          <a:solidFill>
            <a:srgbClr val="002B5C"/>
          </a:solidFill>
          <a:latin typeface="Arial Bold" pitchFamily="34" charset="0"/>
          <a:cs typeface="Arial Bold" pitchFamily="34" charset="0"/>
        </a:defRPr>
      </a:lvl3pPr>
      <a:lvl4pPr algn="l" defTabSz="457200" rtl="0" eaLnBrk="0" fontAlgn="base" hangingPunct="0">
        <a:spcBef>
          <a:spcPct val="0"/>
        </a:spcBef>
        <a:spcAft>
          <a:spcPct val="0"/>
        </a:spcAft>
        <a:defRPr sz="4000">
          <a:solidFill>
            <a:srgbClr val="002B5C"/>
          </a:solidFill>
          <a:latin typeface="Arial Bold" pitchFamily="34" charset="0"/>
          <a:cs typeface="Arial Bold" pitchFamily="34" charset="0"/>
        </a:defRPr>
      </a:lvl4pPr>
      <a:lvl5pPr algn="l" defTabSz="457200" rtl="0" eaLnBrk="0" fontAlgn="base" hangingPunct="0">
        <a:spcBef>
          <a:spcPct val="0"/>
        </a:spcBef>
        <a:spcAft>
          <a:spcPct val="0"/>
        </a:spcAft>
        <a:defRPr sz="4000">
          <a:solidFill>
            <a:srgbClr val="002B5C"/>
          </a:solidFill>
          <a:latin typeface="Arial Bold" pitchFamily="34" charset="0"/>
          <a:cs typeface="Arial Bold" pitchFamily="34" charset="0"/>
        </a:defRPr>
      </a:lvl5pPr>
      <a:lvl6pPr marL="457200" algn="l" defTabSz="457200" rtl="0" fontAlgn="base">
        <a:spcBef>
          <a:spcPct val="0"/>
        </a:spcBef>
        <a:spcAft>
          <a:spcPct val="0"/>
        </a:spcAft>
        <a:defRPr sz="4000">
          <a:solidFill>
            <a:srgbClr val="002B5C"/>
          </a:solidFill>
          <a:latin typeface="Arial Bold" pitchFamily="34" charset="0"/>
          <a:cs typeface="Arial Bold" pitchFamily="34" charset="0"/>
        </a:defRPr>
      </a:lvl6pPr>
      <a:lvl7pPr marL="914400" algn="l" defTabSz="457200" rtl="0" fontAlgn="base">
        <a:spcBef>
          <a:spcPct val="0"/>
        </a:spcBef>
        <a:spcAft>
          <a:spcPct val="0"/>
        </a:spcAft>
        <a:defRPr sz="4000">
          <a:solidFill>
            <a:srgbClr val="002B5C"/>
          </a:solidFill>
          <a:latin typeface="Arial Bold" pitchFamily="34" charset="0"/>
          <a:cs typeface="Arial Bold" pitchFamily="34" charset="0"/>
        </a:defRPr>
      </a:lvl7pPr>
      <a:lvl8pPr marL="1371600" algn="l" defTabSz="457200" rtl="0" fontAlgn="base">
        <a:spcBef>
          <a:spcPct val="0"/>
        </a:spcBef>
        <a:spcAft>
          <a:spcPct val="0"/>
        </a:spcAft>
        <a:defRPr sz="4000">
          <a:solidFill>
            <a:srgbClr val="002B5C"/>
          </a:solidFill>
          <a:latin typeface="Arial Bold" pitchFamily="34" charset="0"/>
          <a:cs typeface="Arial Bold" pitchFamily="34" charset="0"/>
        </a:defRPr>
      </a:lvl8pPr>
      <a:lvl9pPr marL="1828800" algn="l" defTabSz="457200" rtl="0" fontAlgn="base">
        <a:spcBef>
          <a:spcPct val="0"/>
        </a:spcBef>
        <a:spcAft>
          <a:spcPct val="0"/>
        </a:spcAft>
        <a:defRPr sz="4000">
          <a:solidFill>
            <a:srgbClr val="002B5C"/>
          </a:solidFill>
          <a:latin typeface="Arial Bold" pitchFamily="34" charset="0"/>
          <a:cs typeface="Arial Bold"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rgbClr val="002B5C"/>
          </a:solidFill>
          <a:latin typeface="Georgia"/>
          <a:ea typeface="Georgia" pitchFamily="18" charset="0"/>
          <a:cs typeface="Georgia"/>
        </a:defRPr>
      </a:lvl1pPr>
      <a:lvl2pPr marL="742950" indent="-285750" algn="l" defTabSz="457200" rtl="0" eaLnBrk="0" fontAlgn="base" hangingPunct="0">
        <a:spcBef>
          <a:spcPct val="20000"/>
        </a:spcBef>
        <a:spcAft>
          <a:spcPct val="0"/>
        </a:spcAft>
        <a:buFont typeface="Arial" charset="0"/>
        <a:buChar char="–"/>
        <a:defRPr sz="2400" kern="1200">
          <a:solidFill>
            <a:srgbClr val="002B5C"/>
          </a:solidFill>
          <a:latin typeface="Georgia"/>
          <a:ea typeface="Georgia" pitchFamily="18" charset="0"/>
          <a:cs typeface="Georgia"/>
        </a:defRPr>
      </a:lvl2pPr>
      <a:lvl3pPr marL="1143000" indent="-228600" algn="l" defTabSz="457200" rtl="0" eaLnBrk="0" fontAlgn="base" hangingPunct="0">
        <a:spcBef>
          <a:spcPct val="20000"/>
        </a:spcBef>
        <a:spcAft>
          <a:spcPct val="0"/>
        </a:spcAft>
        <a:buFont typeface="Arial" charset="0"/>
        <a:buChar char="•"/>
        <a:defRPr sz="2000" kern="1200">
          <a:solidFill>
            <a:srgbClr val="002B5C"/>
          </a:solidFill>
          <a:latin typeface="Georgia"/>
          <a:ea typeface="Georgia" pitchFamily="18" charset="0"/>
          <a:cs typeface="Georgia"/>
        </a:defRPr>
      </a:lvl3pPr>
      <a:lvl4pPr marL="1600200" indent="-228600" algn="l" defTabSz="457200" rtl="0" eaLnBrk="0" fontAlgn="base" hangingPunct="0">
        <a:spcBef>
          <a:spcPct val="20000"/>
        </a:spcBef>
        <a:spcAft>
          <a:spcPct val="0"/>
        </a:spcAft>
        <a:buFont typeface="Arial" charset="0"/>
        <a:buChar char="–"/>
        <a:defRPr sz="1600" kern="1200">
          <a:solidFill>
            <a:srgbClr val="002B5C"/>
          </a:solidFill>
          <a:latin typeface="Georgia"/>
          <a:ea typeface="Georgia" pitchFamily="18" charset="0"/>
          <a:cs typeface="Georgia"/>
        </a:defRPr>
      </a:lvl4pPr>
      <a:lvl5pPr marL="2057400" indent="-228600" algn="l" defTabSz="457200" rtl="0" eaLnBrk="0" fontAlgn="base" hangingPunct="0">
        <a:spcBef>
          <a:spcPct val="20000"/>
        </a:spcBef>
        <a:spcAft>
          <a:spcPct val="0"/>
        </a:spcAft>
        <a:buFont typeface="Arial" charset="0"/>
        <a:buChar char="»"/>
        <a:defRPr sz="1200" kern="1200">
          <a:solidFill>
            <a:srgbClr val="002B5C"/>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2400"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endParaRPr lang="en-US" sz="6600" dirty="0" smtClean="0"/>
          </a:p>
          <a:p>
            <a:pPr>
              <a:buNone/>
            </a:pPr>
            <a:r>
              <a:rPr lang="en-US" sz="6600" dirty="0" smtClean="0"/>
              <a:t>Fighting the Culture</a:t>
            </a:r>
          </a:p>
          <a:p>
            <a:pPr>
              <a:buNone/>
            </a:pPr>
            <a:r>
              <a:rPr lang="en-US" sz="6600" dirty="0" smtClean="0"/>
              <a:t> of  Sexual  Violence</a:t>
            </a:r>
            <a:r>
              <a:rPr lang="en-US" dirty="0" smtClean="0"/>
              <a:t> </a:t>
            </a:r>
            <a:endParaRPr lang="en-US"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1</a:t>
            </a:fld>
            <a:endParaRPr lang="en-US"/>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Defining  Culture</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sz="6000" dirty="0" smtClean="0"/>
              <a:t>Culture</a:t>
            </a:r>
            <a:r>
              <a:rPr lang="en-US" dirty="0" smtClean="0"/>
              <a:t> </a:t>
            </a:r>
          </a:p>
          <a:p>
            <a:endParaRPr lang="en-US" dirty="0" smtClean="0"/>
          </a:p>
          <a:p>
            <a:pPr lvl="0">
              <a:buNone/>
            </a:pPr>
            <a:r>
              <a:rPr lang="en-US" dirty="0" smtClean="0"/>
              <a:t>An integrated pattern of human knowledge, belief, and behavior that depends upon the capacity for symbolic thought and social learning</a:t>
            </a:r>
          </a:p>
          <a:p>
            <a:pPr marL="0" indent="0">
              <a:buNone/>
            </a:pPr>
            <a:endParaRPr lang="en-US" dirty="0" smtClean="0"/>
          </a:p>
          <a:p>
            <a:pPr lvl="0">
              <a:buNone/>
            </a:pPr>
            <a:r>
              <a:rPr lang="en-US" dirty="0" smtClean="0"/>
              <a:t>The set of shared attitudes, values, goals, and practices that characterizes an institution, organization, or group</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2</a:t>
            </a:fld>
            <a:endParaRPr lang="en-US"/>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Rape Culture</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endParaRPr lang="en-US" dirty="0" smtClean="0"/>
          </a:p>
          <a:p>
            <a:pPr>
              <a:buNone/>
            </a:pPr>
            <a:r>
              <a:rPr lang="en-US" dirty="0" smtClean="0"/>
              <a:t>The term refers to attitudes, norms, and practices in our culture—often in the media—that treat rape and sexual violence as normal, excusable, or even desirable. </a:t>
            </a:r>
          </a:p>
          <a:p>
            <a:endParaRPr lang="en-US" dirty="0" smtClean="0"/>
          </a:p>
          <a:p>
            <a:pPr>
              <a:buNone/>
            </a:pPr>
            <a:r>
              <a:rPr lang="en-US" dirty="0" smtClean="0"/>
              <a:t>It refers to a culture that frequently treats sex and sexuality as violent, and violence as sexy, and in which much violence happens as a result.</a:t>
            </a:r>
          </a:p>
          <a:p>
            <a:endParaRPr lang="en-US"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3</a:t>
            </a:fld>
            <a:endParaRPr lang="en-US"/>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en-US" sz="2400" dirty="0" smtClean="0">
                <a:latin typeface="Arial" pitchFamily="34" charset="0"/>
                <a:cs typeface="Arial" pitchFamily="34" charset="0"/>
              </a:rPr>
              <a:t>Sex &amp; Emerging Adulthood: Christian Smith’s Research</a:t>
            </a:r>
            <a:br>
              <a:rPr lang="en-US" sz="2400" dirty="0" smtClean="0">
                <a:latin typeface="Arial" pitchFamily="34" charset="0"/>
                <a:cs typeface="Arial" pitchFamily="34" charset="0"/>
              </a:rPr>
            </a:br>
            <a:endParaRPr lang="en-US" sz="2400"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sz="2400" dirty="0" smtClean="0"/>
              <a:t>“ The sexual climate in emerging adult culture leaves many feeling entitled to act aggressively in pursuing sexual encounters, especially when alcohol or drugs are involved.”</a:t>
            </a:r>
          </a:p>
          <a:p>
            <a:pPr>
              <a:buNone/>
            </a:pPr>
            <a:endParaRPr lang="en-US" dirty="0" smtClean="0"/>
          </a:p>
          <a:p>
            <a:pPr>
              <a:buNone/>
            </a:pPr>
            <a:r>
              <a:rPr lang="en-US" sz="2400" dirty="0" smtClean="0"/>
              <a:t>“The particular expectations and practices… lend themselves to creating tricky situations that easily lead to unwanted, coerced &amp; forced sex.”</a:t>
            </a:r>
          </a:p>
          <a:p>
            <a:pPr lvl="2"/>
            <a:r>
              <a:rPr lang="en-US" dirty="0" smtClean="0"/>
              <a:t>Normalcy of ‘hooking-up’, amorphous romantic relationships, abundant alcohol, easily available drugs, wide-spread partying, lack of clear personal boundaries, little older adult involvements, and the general wish to be free and crazy before settling down</a:t>
            </a:r>
          </a:p>
          <a:p>
            <a:endParaRPr lang="en-US"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4</a:t>
            </a:fld>
            <a:endParaRPr lang="en-US"/>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Arial" pitchFamily="34" charset="0"/>
                <a:cs typeface="Arial" pitchFamily="34" charset="0"/>
              </a:rPr>
              <a:t>Sexual Violence Continuum</a:t>
            </a:r>
            <a:endParaRPr lang="en-US" sz="32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5</a:t>
            </a:fld>
            <a:endParaRPr lang="en-US"/>
          </a:p>
        </p:txBody>
      </p:sp>
      <p:pic>
        <p:nvPicPr>
          <p:cNvPr id="5" name="Picture 2"/>
          <p:cNvPicPr>
            <a:picLocks noGrp="1" noChangeAspect="1" noChangeArrowheads="1"/>
          </p:cNvPicPr>
          <p:nvPr>
            <p:ph idx="1"/>
          </p:nvPr>
        </p:nvPicPr>
        <p:blipFill>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72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2107440" y="1524000"/>
            <a:ext cx="4929120" cy="460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762000" y="304800"/>
            <a:ext cx="7772400" cy="1143000"/>
          </a:xfrm>
        </p:spPr>
        <p:txBody>
          <a:bodyPr/>
          <a:lstStyle/>
          <a:p>
            <a:pPr eaLnBrk="1" hangingPunct="1"/>
            <a:r>
              <a:rPr lang="en-US" sz="2800" dirty="0" smtClean="0">
                <a:latin typeface="Arial Bold" pitchFamily="34" charset="0"/>
                <a:cs typeface="Arial Bold" pitchFamily="34" charset="0"/>
              </a:rPr>
              <a:t>Alcohol and Sexual Violence </a:t>
            </a:r>
          </a:p>
        </p:txBody>
      </p:sp>
      <p:sp>
        <p:nvSpPr>
          <p:cNvPr id="8195" name="Content Placeholder 2"/>
          <p:cNvSpPr>
            <a:spLocks noGrp="1"/>
          </p:cNvSpPr>
          <p:nvPr>
            <p:ph idx="1"/>
          </p:nvPr>
        </p:nvSpPr>
        <p:spPr>
          <a:xfrm>
            <a:off x="838200" y="1524000"/>
            <a:ext cx="7772400" cy="4530725"/>
          </a:xfrm>
        </p:spPr>
        <p:txBody>
          <a:bodyPr/>
          <a:lstStyle/>
          <a:p>
            <a:pPr eaLnBrk="1" hangingPunct="1"/>
            <a:endParaRPr lang="en-US" sz="2000" dirty="0" smtClean="0">
              <a:latin typeface="Georgia" pitchFamily="18" charset="0"/>
              <a:cs typeface="Georgia" pitchFamily="18" charset="0"/>
            </a:endParaRPr>
          </a:p>
          <a:p>
            <a:pPr eaLnBrk="1" hangingPunct="1"/>
            <a:r>
              <a:rPr lang="en-US" sz="2000" b="1" dirty="0" smtClean="0">
                <a:latin typeface="Georgia" pitchFamily="18" charset="0"/>
                <a:cs typeface="Georgia" pitchFamily="18" charset="0"/>
              </a:rPr>
              <a:t>Statistics…</a:t>
            </a:r>
          </a:p>
          <a:p>
            <a:pPr lvl="1" eaLnBrk="1" hangingPunct="1"/>
            <a:r>
              <a:rPr lang="en-US" sz="1800" dirty="0" smtClean="0">
                <a:latin typeface="Georgia" pitchFamily="18" charset="0"/>
                <a:cs typeface="Georgia" pitchFamily="18" charset="0"/>
              </a:rPr>
              <a:t>Studies suggest that as many as 90% of campus rapes involve alcohol use by either assailant or victim.</a:t>
            </a:r>
          </a:p>
          <a:p>
            <a:pPr lvl="1" eaLnBrk="1" hangingPunct="1">
              <a:buFont typeface="Wingdings" pitchFamily="2" charset="2"/>
              <a:buNone/>
            </a:pPr>
            <a:endParaRPr lang="en-US" sz="2000" dirty="0" smtClean="0">
              <a:latin typeface="Georgia" pitchFamily="18" charset="0"/>
              <a:cs typeface="Georgia" pitchFamily="18" charset="0"/>
            </a:endParaRPr>
          </a:p>
          <a:p>
            <a:pPr eaLnBrk="1" hangingPunct="1"/>
            <a:r>
              <a:rPr lang="en-US" sz="2000" dirty="0" smtClean="0">
                <a:latin typeface="Georgia" pitchFamily="18" charset="0"/>
                <a:cs typeface="Georgia" pitchFamily="18" charset="0"/>
              </a:rPr>
              <a:t>Two-fold impact of alcohol use: </a:t>
            </a:r>
          </a:p>
          <a:p>
            <a:pPr lvl="1" eaLnBrk="1" hangingPunct="1"/>
            <a:r>
              <a:rPr lang="en-US" sz="1800" dirty="0" smtClean="0">
                <a:latin typeface="Georgia" pitchFamily="18" charset="0"/>
                <a:cs typeface="Georgia" pitchFamily="18" charset="0"/>
              </a:rPr>
              <a:t>encourages aggressive or </a:t>
            </a:r>
            <a:r>
              <a:rPr lang="en-US" sz="1800" dirty="0" err="1" smtClean="0">
                <a:latin typeface="Georgia" pitchFamily="18" charset="0"/>
                <a:cs typeface="Georgia" pitchFamily="18" charset="0"/>
              </a:rPr>
              <a:t>disinhibited</a:t>
            </a:r>
            <a:r>
              <a:rPr lang="en-US" sz="1800" dirty="0" smtClean="0">
                <a:latin typeface="Georgia" pitchFamily="18" charset="0"/>
                <a:cs typeface="Georgia" pitchFamily="18" charset="0"/>
              </a:rPr>
              <a:t> behavior; </a:t>
            </a:r>
          </a:p>
          <a:p>
            <a:pPr lvl="1" eaLnBrk="1" hangingPunct="1"/>
            <a:r>
              <a:rPr lang="en-US" sz="1800" dirty="0" smtClean="0">
                <a:latin typeface="Georgia" pitchFamily="18" charset="0"/>
                <a:cs typeface="Georgia" pitchFamily="18" charset="0"/>
              </a:rPr>
              <a:t>affects ability to give informed consent or assess risk.</a:t>
            </a:r>
          </a:p>
          <a:p>
            <a:pPr lvl="1" eaLnBrk="1" hangingPunct="1">
              <a:buFont typeface="Wingdings" pitchFamily="2" charset="2"/>
              <a:buNone/>
            </a:pPr>
            <a:endParaRPr lang="en-US" sz="1800" dirty="0" smtClean="0">
              <a:latin typeface="Georgia" pitchFamily="18" charset="0"/>
              <a:cs typeface="Georgia" pitchFamily="18" charset="0"/>
            </a:endParaRPr>
          </a:p>
          <a:p>
            <a:pPr eaLnBrk="1" hangingPunct="1"/>
            <a:r>
              <a:rPr lang="en-US" sz="2000" dirty="0" smtClean="0">
                <a:latin typeface="Georgia" pitchFamily="18" charset="0"/>
                <a:cs typeface="Georgia" pitchFamily="18" charset="0"/>
              </a:rPr>
              <a:t>ACHA study:  11% of college women sexually assaulted while incapacitated after consuming alcohol.</a:t>
            </a:r>
          </a:p>
          <a:p>
            <a:pPr eaLnBrk="1" hangingPunct="1">
              <a:buFont typeface="Wingdings" pitchFamily="2" charset="2"/>
              <a:buNone/>
            </a:pPr>
            <a:endParaRPr lang="en-US" sz="2000" dirty="0" smtClean="0">
              <a:latin typeface="Georgia" pitchFamily="18" charset="0"/>
              <a:cs typeface="Georgia" pitchFamily="18" charset="0"/>
            </a:endParaRPr>
          </a:p>
          <a:p>
            <a:pPr eaLnBrk="1" hangingPunct="1">
              <a:buFont typeface="Wingdings" pitchFamily="2" charset="2"/>
              <a:buNone/>
            </a:pPr>
            <a:endParaRPr lang="en-US" sz="2000" dirty="0" smtClean="0">
              <a:latin typeface="Georgia" pitchFamily="18" charset="0"/>
              <a:cs typeface="Georgia" pitchFamily="18" charset="0"/>
            </a:endParaRPr>
          </a:p>
          <a:p>
            <a:pPr eaLnBrk="1" hangingPunct="1">
              <a:buFont typeface="Wingdings" pitchFamily="2" charset="2"/>
              <a:buNone/>
            </a:pPr>
            <a:endParaRPr lang="en-US" sz="2000" dirty="0" smtClean="0">
              <a:latin typeface="Georgia" pitchFamily="18" charset="0"/>
              <a:cs typeface="Georgia" pitchFamily="18" charset="0"/>
            </a:endParaRPr>
          </a:p>
          <a:p>
            <a:pPr eaLnBrk="1" hangingPunct="1"/>
            <a:endParaRPr lang="en-US" sz="2000" dirty="0" smtClean="0">
              <a:latin typeface="Georgia" pitchFamily="18" charset="0"/>
              <a:cs typeface="Georgia" pitchFamily="18" charset="0"/>
            </a:endParaRPr>
          </a:p>
        </p:txBody>
      </p:sp>
      <p:sp>
        <p:nvSpPr>
          <p:cNvPr id="3072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12B0C92-B509-4B9D-9516-B00C160DF630}" type="slidenum">
              <a:rPr lang="en-US" smtClean="0">
                <a:solidFill>
                  <a:prstClr val="black"/>
                </a:solidFill>
              </a:rPr>
              <a:pPr eaLnBrk="1" hangingPunct="1"/>
              <a:t>6</a:t>
            </a:fld>
            <a:endParaRPr lang="en-US" smtClean="0">
              <a:solidFill>
                <a:prstClr val="black"/>
              </a:solidFill>
            </a:endParaRPr>
          </a:p>
        </p:txBody>
      </p:sp>
    </p:spTree>
    <p:extLst>
      <p:ext uri="{BB962C8B-B14F-4D97-AF65-F5344CB8AC3E}">
        <p14:creationId xmlns:p14="http://schemas.microsoft.com/office/powerpoint/2010/main" val="319554429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Effect transition="in" filter="fade">
                                      <p:cBhvr>
                                        <p:cTn id="7" dur="2000"/>
                                        <p:tgtEl>
                                          <p:spTgt spid="819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5">
                                            <p:txEl>
                                              <p:pRg st="2" end="2"/>
                                            </p:txEl>
                                          </p:spTgt>
                                        </p:tgtEl>
                                        <p:attrNameLst>
                                          <p:attrName>style.visibility</p:attrName>
                                        </p:attrNameLst>
                                      </p:cBhvr>
                                      <p:to>
                                        <p:strVal val="visible"/>
                                      </p:to>
                                    </p:set>
                                    <p:animEffect transition="in" filter="fade">
                                      <p:cBhvr>
                                        <p:cTn id="10" dur="2000"/>
                                        <p:tgtEl>
                                          <p:spTgt spid="819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8195">
                                            <p:txEl>
                                              <p:pRg st="4" end="4"/>
                                            </p:txEl>
                                          </p:spTgt>
                                        </p:tgtEl>
                                        <p:attrNameLst>
                                          <p:attrName>style.visibility</p:attrName>
                                        </p:attrNameLst>
                                      </p:cBhvr>
                                      <p:to>
                                        <p:strVal val="visible"/>
                                      </p:to>
                                    </p:set>
                                    <p:animEffect transition="in" filter="fade">
                                      <p:cBhvr>
                                        <p:cTn id="15" dur="2000"/>
                                        <p:tgtEl>
                                          <p:spTgt spid="8195">
                                            <p:txEl>
                                              <p:pRg st="4" end="4"/>
                                            </p:txEl>
                                          </p:spTgt>
                                        </p:tgtEl>
                                      </p:cBhvr>
                                    </p:animEffect>
                                  </p:childTnLst>
                                </p:cTn>
                              </p:par>
                              <p:par>
                                <p:cTn id="16" presetID="10" presetClass="entr" presetSubtype="0" fill="hold" nodeType="withEffect">
                                  <p:stCondLst>
                                    <p:cond delay="1000"/>
                                  </p:stCondLst>
                                  <p:childTnLst>
                                    <p:set>
                                      <p:cBhvr>
                                        <p:cTn id="17" dur="1" fill="hold">
                                          <p:stCondLst>
                                            <p:cond delay="0"/>
                                          </p:stCondLst>
                                        </p:cTn>
                                        <p:tgtEl>
                                          <p:spTgt spid="8195">
                                            <p:txEl>
                                              <p:pRg st="5" end="5"/>
                                            </p:txEl>
                                          </p:spTgt>
                                        </p:tgtEl>
                                        <p:attrNameLst>
                                          <p:attrName>style.visibility</p:attrName>
                                        </p:attrNameLst>
                                      </p:cBhvr>
                                      <p:to>
                                        <p:strVal val="visible"/>
                                      </p:to>
                                    </p:set>
                                    <p:animEffect transition="in" filter="fade">
                                      <p:cBhvr>
                                        <p:cTn id="18" dur="2000"/>
                                        <p:tgtEl>
                                          <p:spTgt spid="8195">
                                            <p:txEl>
                                              <p:pRg st="5" end="5"/>
                                            </p:txEl>
                                          </p:spTgt>
                                        </p:tgtEl>
                                      </p:cBhvr>
                                    </p:animEffect>
                                  </p:childTnLst>
                                </p:cTn>
                              </p:par>
                              <p:par>
                                <p:cTn id="19" presetID="10" presetClass="entr" presetSubtype="0" fill="hold" nodeType="withEffect">
                                  <p:stCondLst>
                                    <p:cond delay="2500"/>
                                  </p:stCondLst>
                                  <p:childTnLst>
                                    <p:set>
                                      <p:cBhvr>
                                        <p:cTn id="20" dur="1" fill="hold">
                                          <p:stCondLst>
                                            <p:cond delay="0"/>
                                          </p:stCondLst>
                                        </p:cTn>
                                        <p:tgtEl>
                                          <p:spTgt spid="8195">
                                            <p:txEl>
                                              <p:pRg st="6" end="6"/>
                                            </p:txEl>
                                          </p:spTgt>
                                        </p:tgtEl>
                                        <p:attrNameLst>
                                          <p:attrName>style.visibility</p:attrName>
                                        </p:attrNameLst>
                                      </p:cBhvr>
                                      <p:to>
                                        <p:strVal val="visible"/>
                                      </p:to>
                                    </p:set>
                                    <p:animEffect transition="in" filter="fade">
                                      <p:cBhvr>
                                        <p:cTn id="21" dur="2000"/>
                                        <p:tgtEl>
                                          <p:spTgt spid="8195">
                                            <p:txEl>
                                              <p:pRg st="6" end="6"/>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8195">
                                            <p:txEl>
                                              <p:pRg st="8" end="8"/>
                                            </p:txEl>
                                          </p:spTgt>
                                        </p:tgtEl>
                                        <p:attrNameLst>
                                          <p:attrName>style.visibility</p:attrName>
                                        </p:attrNameLst>
                                      </p:cBhvr>
                                      <p:to>
                                        <p:strVal val="visible"/>
                                      </p:to>
                                    </p:set>
                                    <p:animEffect transition="in" filter="fade">
                                      <p:cBhvr>
                                        <p:cTn id="26" dur="2000"/>
                                        <p:tgtEl>
                                          <p:spTgt spid="81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z="2800" dirty="0" smtClean="0">
                <a:latin typeface="Arial Bold" pitchFamily="34" charset="0"/>
                <a:cs typeface="Arial Bold" pitchFamily="34" charset="0"/>
              </a:rPr>
              <a:t>Alcohol and Sexual Violence</a:t>
            </a:r>
            <a:endParaRPr lang="en-US" dirty="0" smtClean="0">
              <a:latin typeface="Arial Bold" pitchFamily="34" charset="0"/>
              <a:cs typeface="Arial Bold" pitchFamily="34" charset="0"/>
            </a:endParaRPr>
          </a:p>
        </p:txBody>
      </p:sp>
      <p:sp>
        <p:nvSpPr>
          <p:cNvPr id="3" name="Content Placeholder 2"/>
          <p:cNvSpPr>
            <a:spLocks noGrp="1"/>
          </p:cNvSpPr>
          <p:nvPr>
            <p:ph idx="1"/>
          </p:nvPr>
        </p:nvSpPr>
        <p:spPr/>
        <p:txBody>
          <a:bodyPr/>
          <a:lstStyle/>
          <a:p>
            <a:pPr eaLnBrk="1" hangingPunct="1"/>
            <a:r>
              <a:rPr lang="en-US" sz="2000" smtClean="0">
                <a:latin typeface="Georgia" pitchFamily="18" charset="0"/>
                <a:cs typeface="Georgia" pitchFamily="18" charset="0"/>
              </a:rPr>
              <a:t>University of Buffalo study:  </a:t>
            </a:r>
          </a:p>
          <a:p>
            <a:pPr lvl="1" eaLnBrk="1" hangingPunct="1"/>
            <a:r>
              <a:rPr lang="en-US" sz="1800" smtClean="0">
                <a:latin typeface="Georgia" pitchFamily="18" charset="0"/>
                <a:cs typeface="Georgia" pitchFamily="18" charset="0"/>
              </a:rPr>
              <a:t>5 + drinks, women are </a:t>
            </a:r>
            <a:r>
              <a:rPr lang="en-US" sz="2000" b="1" smtClean="0">
                <a:latin typeface="Georgia" pitchFamily="18" charset="0"/>
                <a:cs typeface="Georgia" pitchFamily="18" charset="0"/>
              </a:rPr>
              <a:t>9</a:t>
            </a:r>
            <a:r>
              <a:rPr lang="en-US" sz="1800" smtClean="0">
                <a:latin typeface="Georgia" pitchFamily="18" charset="0"/>
                <a:cs typeface="Georgia" pitchFamily="18" charset="0"/>
              </a:rPr>
              <a:t> times more likely to experience sexual assault</a:t>
            </a:r>
          </a:p>
          <a:p>
            <a:pPr lvl="1" eaLnBrk="1" hangingPunct="1"/>
            <a:r>
              <a:rPr lang="en-US" sz="1800" smtClean="0">
                <a:latin typeface="Georgia" pitchFamily="18" charset="0"/>
                <a:cs typeface="Georgia" pitchFamily="18" charset="0"/>
              </a:rPr>
              <a:t>1-4 drinks, </a:t>
            </a:r>
            <a:r>
              <a:rPr lang="en-US" sz="2000" b="1" smtClean="0">
                <a:latin typeface="Georgia" pitchFamily="18" charset="0"/>
                <a:cs typeface="Georgia" pitchFamily="18" charset="0"/>
              </a:rPr>
              <a:t>3</a:t>
            </a:r>
            <a:r>
              <a:rPr lang="en-US" sz="1800" smtClean="0">
                <a:latin typeface="Georgia" pitchFamily="18" charset="0"/>
                <a:cs typeface="Georgia" pitchFamily="18" charset="0"/>
              </a:rPr>
              <a:t> times more likely</a:t>
            </a:r>
          </a:p>
          <a:p>
            <a:pPr lvl="1" eaLnBrk="1" hangingPunct="1"/>
            <a:r>
              <a:rPr lang="en-US" sz="1800" smtClean="0">
                <a:latin typeface="Georgia" pitchFamily="18" charset="0"/>
                <a:cs typeface="Georgia" pitchFamily="18" charset="0"/>
              </a:rPr>
              <a:t>Study does NOT blame victims… but heightened awareness of risk may help in prevention.</a:t>
            </a:r>
          </a:p>
          <a:p>
            <a:pPr lvl="1" eaLnBrk="1" hangingPunct="1"/>
            <a:endParaRPr lang="en-US" sz="1800" smtClean="0">
              <a:latin typeface="Georgia" pitchFamily="18" charset="0"/>
              <a:cs typeface="Georgia" pitchFamily="18" charset="0"/>
            </a:endParaRPr>
          </a:p>
          <a:p>
            <a:pPr eaLnBrk="1" hangingPunct="1"/>
            <a:r>
              <a:rPr lang="en-US" sz="2000" smtClean="0">
                <a:latin typeface="Georgia" pitchFamily="18" charset="0"/>
                <a:cs typeface="Georgia" pitchFamily="18" charset="0"/>
              </a:rPr>
              <a:t>Still another study…“Facts on Tap”</a:t>
            </a:r>
          </a:p>
          <a:p>
            <a:pPr lvl="1" eaLnBrk="1" hangingPunct="1"/>
            <a:r>
              <a:rPr lang="en-US" sz="1800" smtClean="0">
                <a:latin typeface="Georgia" pitchFamily="18" charset="0"/>
                <a:cs typeface="Georgia" pitchFamily="18" charset="0"/>
              </a:rPr>
              <a:t>70% of college students admit engaging in sexual activity primarily as a result of being under the influence of alcohol or to having sex they wouldn't have had if they had been sober</a:t>
            </a:r>
          </a:p>
          <a:p>
            <a:pPr lvl="1" eaLnBrk="1" hangingPunct="1"/>
            <a:endParaRPr lang="en-US" sz="1800" smtClean="0">
              <a:latin typeface="Georgia" pitchFamily="18" charset="0"/>
              <a:cs typeface="Georgia" pitchFamily="18" charset="0"/>
            </a:endParaRPr>
          </a:p>
          <a:p>
            <a:pPr eaLnBrk="1" hangingPunct="1"/>
            <a:r>
              <a:rPr lang="en-US" sz="2000" smtClean="0">
                <a:latin typeface="Georgia" pitchFamily="18" charset="0"/>
                <a:cs typeface="Georgia" pitchFamily="18" charset="0"/>
              </a:rPr>
              <a:t>A word about statistics…</a:t>
            </a:r>
          </a:p>
          <a:p>
            <a:pPr eaLnBrk="1" hangingPunct="1"/>
            <a:endParaRPr lang="en-US" sz="2000" smtClean="0">
              <a:latin typeface="Georgia" pitchFamily="18" charset="0"/>
              <a:cs typeface="Georgia" pitchFamily="18" charset="0"/>
            </a:endParaRPr>
          </a:p>
          <a:p>
            <a:pPr lvl="1" eaLnBrk="1" hangingPunct="1">
              <a:buFont typeface="Wingdings" pitchFamily="2" charset="2"/>
              <a:buNone/>
            </a:pPr>
            <a:endParaRPr lang="en-US" sz="1800" smtClean="0">
              <a:latin typeface="Georgia" pitchFamily="18" charset="0"/>
              <a:cs typeface="Georgia" pitchFamily="18" charset="0"/>
            </a:endParaRPr>
          </a:p>
          <a:p>
            <a:pPr eaLnBrk="1" hangingPunct="1"/>
            <a:endParaRPr lang="en-US" smtClean="0">
              <a:latin typeface="Georgia" pitchFamily="18" charset="0"/>
              <a:cs typeface="Georgia" pitchFamily="18" charset="0"/>
            </a:endParaRPr>
          </a:p>
        </p:txBody>
      </p:sp>
      <p:sp>
        <p:nvSpPr>
          <p:cNvPr id="3174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111A014-0A24-4CBD-B473-54E72E97A5A2}" type="slidenum">
              <a:rPr lang="en-US" smtClean="0">
                <a:solidFill>
                  <a:prstClr val="black"/>
                </a:solidFill>
              </a:rPr>
              <a:pPr eaLnBrk="1" hangingPunct="1"/>
              <a:t>7</a:t>
            </a:fld>
            <a:endParaRPr lang="en-US" smtClean="0">
              <a:solidFill>
                <a:prstClr val="black"/>
              </a:solidFill>
            </a:endParaRPr>
          </a:p>
        </p:txBody>
      </p:sp>
    </p:spTree>
    <p:extLst>
      <p:ext uri="{BB962C8B-B14F-4D97-AF65-F5344CB8AC3E}">
        <p14:creationId xmlns:p14="http://schemas.microsoft.com/office/powerpoint/2010/main" val="417211832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nodeType="afterGroup">
                            <p:stCondLst>
                              <p:cond delay="6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par>
                          <p:cTn id="25" fill="hold" nodeType="afterGroup">
                            <p:stCondLst>
                              <p:cond delay="2000"/>
                            </p:stCondLst>
                            <p:childTnLst>
                              <p:par>
                                <p:cTn id="26" presetID="10" presetClass="entr" presetSubtype="0" fill="hold" nodeType="after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2000"/>
                                        <p:tgtEl>
                                          <p:spTgt spid="3">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rtlCol="0">
            <a:normAutofit fontScale="90000"/>
          </a:bodyPr>
          <a:lstStyle/>
          <a:p>
            <a:pPr eaLnBrk="1" fontAlgn="auto" hangingPunct="1">
              <a:spcAft>
                <a:spcPts val="0"/>
              </a:spcAft>
              <a:defRPr/>
            </a:pPr>
            <a:r>
              <a:rPr lang="en-US" sz="2800" dirty="0" smtClean="0"/>
              <a:t> </a:t>
            </a:r>
            <a:br>
              <a:rPr lang="en-US" sz="2800" dirty="0" smtClean="0"/>
            </a:br>
            <a:r>
              <a:rPr lang="en-US" sz="2800" dirty="0" smtClean="0"/>
              <a:t>Other “Date Rape Drugs” on College Campuses</a:t>
            </a:r>
            <a:br>
              <a:rPr lang="en-US" sz="2800" dirty="0" smtClean="0"/>
            </a:br>
            <a:endParaRPr lang="en-US" sz="2800" dirty="0"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Wingdings" pitchFamily="2" charset="2"/>
              <a:buNone/>
              <a:defRPr/>
            </a:pPr>
            <a:r>
              <a:rPr lang="en-US" sz="2000" dirty="0" smtClean="0">
                <a:ea typeface="+mn-ea"/>
              </a:rPr>
              <a:t>Three most common date rape drugs other than alcohol:</a:t>
            </a:r>
          </a:p>
          <a:p>
            <a:pPr eaLnBrk="1" fontAlgn="auto" hangingPunct="1">
              <a:spcAft>
                <a:spcPts val="0"/>
              </a:spcAft>
              <a:buFont typeface="Wingdings" pitchFamily="2" charset="2"/>
              <a:buNone/>
              <a:defRPr/>
            </a:pPr>
            <a:endParaRPr lang="en-US" sz="2000" dirty="0" smtClean="0">
              <a:ea typeface="+mn-ea"/>
            </a:endParaRPr>
          </a:p>
          <a:p>
            <a:pPr marL="514350" indent="-514350" eaLnBrk="1" fontAlgn="auto" hangingPunct="1">
              <a:spcAft>
                <a:spcPts val="0"/>
              </a:spcAft>
              <a:buFont typeface="Wingdings" pitchFamily="2" charset="2"/>
              <a:buNone/>
              <a:defRPr/>
            </a:pPr>
            <a:r>
              <a:rPr lang="en-US" sz="2000" dirty="0" smtClean="0">
                <a:ea typeface="+mn-ea"/>
              </a:rPr>
              <a:t>1) Rohypnol:  Takes effect in 30 min, lasts several hours.  Legal in Mexico and Europe.</a:t>
            </a:r>
          </a:p>
          <a:p>
            <a:pPr marL="514350" indent="-514350" eaLnBrk="1" fontAlgn="auto" hangingPunct="1">
              <a:spcAft>
                <a:spcPts val="0"/>
              </a:spcAft>
              <a:buFont typeface="Wingdings" pitchFamily="2" charset="2"/>
              <a:buNone/>
              <a:defRPr/>
            </a:pPr>
            <a:endParaRPr lang="en-US" sz="2000" dirty="0" smtClean="0">
              <a:ea typeface="+mn-ea"/>
            </a:endParaRPr>
          </a:p>
          <a:p>
            <a:pPr marL="514350" indent="-514350" eaLnBrk="1" fontAlgn="auto" hangingPunct="1">
              <a:spcAft>
                <a:spcPts val="0"/>
              </a:spcAft>
              <a:buFont typeface="Wingdings" pitchFamily="2" charset="2"/>
              <a:buNone/>
              <a:defRPr/>
            </a:pPr>
            <a:r>
              <a:rPr lang="en-US" sz="2000" dirty="0" smtClean="0">
                <a:ea typeface="+mn-ea"/>
              </a:rPr>
              <a:t>2) GHB:  May give drink slightly salty taste.  Takes effect within 15 min., can last 3-4 </a:t>
            </a:r>
            <a:r>
              <a:rPr lang="en-US" sz="2000" dirty="0" err="1" smtClean="0">
                <a:ea typeface="+mn-ea"/>
              </a:rPr>
              <a:t>hrs</a:t>
            </a:r>
            <a:r>
              <a:rPr lang="en-US" sz="2000" dirty="0" smtClean="0">
                <a:ea typeface="+mn-ea"/>
              </a:rPr>
              <a:t> .</a:t>
            </a:r>
          </a:p>
          <a:p>
            <a:pPr marL="514350" indent="-514350" eaLnBrk="1" fontAlgn="auto" hangingPunct="1">
              <a:spcAft>
                <a:spcPts val="0"/>
              </a:spcAft>
              <a:buFont typeface="Wingdings" pitchFamily="2" charset="2"/>
              <a:buNone/>
              <a:defRPr/>
            </a:pPr>
            <a:endParaRPr lang="en-US" sz="2000" dirty="0" smtClean="0">
              <a:ea typeface="+mn-ea"/>
            </a:endParaRPr>
          </a:p>
          <a:p>
            <a:pPr marL="514350" indent="-514350" eaLnBrk="1" fontAlgn="auto" hangingPunct="1">
              <a:spcAft>
                <a:spcPts val="0"/>
              </a:spcAft>
              <a:buFont typeface="Wingdings" pitchFamily="2" charset="2"/>
              <a:buNone/>
              <a:defRPr/>
            </a:pPr>
            <a:r>
              <a:rPr lang="en-US" sz="2000" dirty="0" smtClean="0">
                <a:ea typeface="+mn-ea"/>
              </a:rPr>
              <a:t>3) </a:t>
            </a:r>
            <a:r>
              <a:rPr lang="en-US" sz="2000" dirty="0" err="1" smtClean="0">
                <a:ea typeface="+mn-ea"/>
              </a:rPr>
              <a:t>Ketamine</a:t>
            </a:r>
            <a:r>
              <a:rPr lang="en-US" sz="2000" dirty="0" smtClean="0">
                <a:ea typeface="+mn-ea"/>
              </a:rPr>
              <a:t>:  Very fast-acting.   Widely used as animal tranquilizer.</a:t>
            </a:r>
          </a:p>
          <a:p>
            <a:pPr marL="514350" indent="-514350" eaLnBrk="1" fontAlgn="auto" hangingPunct="1">
              <a:spcAft>
                <a:spcPts val="0"/>
              </a:spcAft>
              <a:buFont typeface="Wingdings" pitchFamily="2" charset="2"/>
              <a:buNone/>
              <a:defRPr/>
            </a:pPr>
            <a:endParaRPr lang="en-US" sz="2000" dirty="0" smtClean="0">
              <a:ea typeface="+mn-ea"/>
            </a:endParaRPr>
          </a:p>
          <a:p>
            <a:pPr marL="514350" indent="-514350" eaLnBrk="1" fontAlgn="auto" hangingPunct="1">
              <a:spcAft>
                <a:spcPts val="0"/>
              </a:spcAft>
              <a:buFont typeface="Wingdings" pitchFamily="2" charset="2"/>
              <a:buNone/>
              <a:defRPr/>
            </a:pPr>
            <a:endParaRPr lang="en-US" dirty="0" smtClean="0">
              <a:ea typeface="+mn-ea"/>
            </a:endParaRPr>
          </a:p>
          <a:p>
            <a:pPr marL="514350" indent="-514350" eaLnBrk="1" fontAlgn="auto" hangingPunct="1">
              <a:spcAft>
                <a:spcPts val="0"/>
              </a:spcAft>
              <a:buFont typeface="Wingdings" pitchFamily="2" charset="2"/>
              <a:buAutoNum type="arabicParenR"/>
              <a:defRPr/>
            </a:pPr>
            <a:endParaRPr lang="en-US" dirty="0">
              <a:ea typeface="+mn-ea"/>
            </a:endParaRPr>
          </a:p>
        </p:txBody>
      </p:sp>
      <p:sp>
        <p:nvSpPr>
          <p:cNvPr id="3277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21A688E-7C9A-449A-A8BF-E5E8B5AB89B7}" type="slidenum">
              <a:rPr lang="en-US" smtClean="0">
                <a:solidFill>
                  <a:prstClr val="black"/>
                </a:solidFill>
              </a:rPr>
              <a:pPr eaLnBrk="1" hangingPunct="1"/>
              <a:t>8</a:t>
            </a:fld>
            <a:endParaRPr lang="en-US" smtClean="0">
              <a:solidFill>
                <a:prstClr val="black"/>
              </a:solidFill>
            </a:endParaRPr>
          </a:p>
        </p:txBody>
      </p:sp>
    </p:spTree>
    <p:extLst>
      <p:ext uri="{BB962C8B-B14F-4D97-AF65-F5344CB8AC3E}">
        <p14:creationId xmlns:p14="http://schemas.microsoft.com/office/powerpoint/2010/main" val="322820127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p:cNvSpPr>
          <p:nvPr>
            <p:ph type="title"/>
          </p:nvPr>
        </p:nvSpPr>
        <p:spPr/>
        <p:txBody>
          <a:bodyPr rtlCol="0">
            <a:normAutofit/>
          </a:bodyPr>
          <a:lstStyle/>
          <a:p>
            <a:pPr eaLnBrk="1" fontAlgn="auto" hangingPunct="1">
              <a:spcAft>
                <a:spcPts val="0"/>
              </a:spcAft>
              <a:defRPr/>
            </a:pPr>
            <a:r>
              <a:rPr lang="en-US" sz="2400" dirty="0" smtClean="0"/>
              <a:t>What you can do to help prevent sexual assault</a:t>
            </a:r>
          </a:p>
        </p:txBody>
      </p:sp>
      <p:sp>
        <p:nvSpPr>
          <p:cNvPr id="4" name="Content Placeholder 3"/>
          <p:cNvSpPr>
            <a:spLocks noGrp="1"/>
          </p:cNvSpPr>
          <p:nvPr>
            <p:ph idx="1"/>
          </p:nvPr>
        </p:nvSpPr>
        <p:spPr/>
        <p:txBody>
          <a:bodyPr rtlCol="0">
            <a:normAutofit/>
          </a:bodyPr>
          <a:lstStyle/>
          <a:p>
            <a:pPr eaLnBrk="1" fontAlgn="auto" hangingPunct="1">
              <a:spcAft>
                <a:spcPts val="0"/>
              </a:spcAft>
              <a:buFont typeface="Wingdings" pitchFamily="2" charset="2"/>
              <a:buNone/>
              <a:defRPr/>
            </a:pPr>
            <a:r>
              <a:rPr lang="en-US" sz="5400" dirty="0" smtClean="0">
                <a:ea typeface="+mn-ea"/>
              </a:rPr>
              <a:t>1) Talk with your residents about the close connection between alcohol abuse and sexual violence. </a:t>
            </a:r>
          </a:p>
          <a:p>
            <a:pPr eaLnBrk="1" fontAlgn="auto" hangingPunct="1">
              <a:spcAft>
                <a:spcPts val="0"/>
              </a:spcAft>
              <a:buFont typeface="Wingdings" pitchFamily="2" charset="2"/>
              <a:buNone/>
              <a:defRPr/>
            </a:pPr>
            <a:endParaRPr lang="en-US" dirty="0" smtClean="0">
              <a:ea typeface="+mn-ea"/>
            </a:endParaRPr>
          </a:p>
          <a:p>
            <a:pPr eaLnBrk="1" fontAlgn="auto" hangingPunct="1">
              <a:spcAft>
                <a:spcPts val="0"/>
              </a:spcAft>
              <a:buFont typeface="Arial"/>
              <a:buChar char="•"/>
              <a:defRPr/>
            </a:pPr>
            <a:endParaRPr lang="en-US" dirty="0">
              <a:ea typeface="+mn-ea"/>
            </a:endParaRP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B49E9C6-D3E0-40FF-BE88-C027945742CD}" type="slidenum">
              <a:rPr lang="en-US" smtClean="0">
                <a:solidFill>
                  <a:prstClr val="black"/>
                </a:solidFill>
              </a:rPr>
              <a:pPr eaLnBrk="1" hangingPunct="1"/>
              <a:t>9</a:t>
            </a:fld>
            <a:endParaRPr lang="en-US" smtClean="0">
              <a:solidFill>
                <a:prstClr val="black"/>
              </a:solidFill>
            </a:endParaRPr>
          </a:p>
        </p:txBody>
      </p:sp>
    </p:spTree>
    <p:extLst>
      <p:ext uri="{BB962C8B-B14F-4D97-AF65-F5344CB8AC3E}">
        <p14:creationId xmlns:p14="http://schemas.microsoft.com/office/powerpoint/2010/main" val="1319791103"/>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What you can do to help prevent Sexual Assault</a:t>
            </a:r>
            <a:endParaRPr lang="en-US" sz="2400" dirty="0"/>
          </a:p>
        </p:txBody>
      </p:sp>
      <p:sp>
        <p:nvSpPr>
          <p:cNvPr id="3" name="Content Placeholder 2"/>
          <p:cNvSpPr>
            <a:spLocks noGrp="1"/>
          </p:cNvSpPr>
          <p:nvPr>
            <p:ph idx="1"/>
          </p:nvPr>
        </p:nvSpPr>
        <p:spPr>
          <a:xfrm>
            <a:off x="457200" y="1828800"/>
            <a:ext cx="8229600" cy="4602163"/>
          </a:xfrm>
        </p:spPr>
        <p:txBody>
          <a:bodyPr/>
          <a:lstStyle/>
          <a:p>
            <a:pPr>
              <a:buNone/>
            </a:pPr>
            <a:r>
              <a:rPr lang="en-US" sz="5400" dirty="0" smtClean="0"/>
              <a:t>2)  Have open conversations about physical intimacy and how to establish limits/expectations.</a:t>
            </a:r>
            <a:endParaRPr lang="en-US" sz="5400"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10</a:t>
            </a:fld>
            <a:endParaRPr lang="en-US"/>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What you can do to help prevent Sexual Assault</a:t>
            </a:r>
            <a:endParaRPr lang="en-US" sz="2400" dirty="0"/>
          </a:p>
        </p:txBody>
      </p:sp>
      <p:sp>
        <p:nvSpPr>
          <p:cNvPr id="3" name="Content Placeholder 2"/>
          <p:cNvSpPr>
            <a:spLocks noGrp="1"/>
          </p:cNvSpPr>
          <p:nvPr>
            <p:ph idx="1"/>
          </p:nvPr>
        </p:nvSpPr>
        <p:spPr/>
        <p:txBody>
          <a:bodyPr/>
          <a:lstStyle/>
          <a:p>
            <a:pPr>
              <a:buNone/>
            </a:pPr>
            <a:r>
              <a:rPr lang="en-US" sz="6000" dirty="0" smtClean="0"/>
              <a:t>3)  Relay the message that </a:t>
            </a:r>
            <a:r>
              <a:rPr lang="en-US" sz="6000" u="sng" dirty="0" smtClean="0"/>
              <a:t>consent</a:t>
            </a:r>
            <a:r>
              <a:rPr lang="en-US" sz="6000" dirty="0" smtClean="0"/>
              <a:t> is </a:t>
            </a:r>
            <a:r>
              <a:rPr lang="en-US" sz="6000" u="sng" dirty="0" smtClean="0"/>
              <a:t>impossible</a:t>
            </a:r>
            <a:r>
              <a:rPr lang="en-US" sz="6000" dirty="0" smtClean="0"/>
              <a:t> to obtain once alcohol is involved. </a:t>
            </a:r>
            <a:endParaRPr lang="en-US" sz="6000"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11</a:t>
            </a:fld>
            <a:endParaRPr lang="en-US"/>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What you can do to help prevent Sexual Assault</a:t>
            </a:r>
            <a:endParaRPr lang="en-US" sz="2400" dirty="0"/>
          </a:p>
        </p:txBody>
      </p:sp>
      <p:sp>
        <p:nvSpPr>
          <p:cNvPr id="3" name="Content Placeholder 2"/>
          <p:cNvSpPr>
            <a:spLocks noGrp="1"/>
          </p:cNvSpPr>
          <p:nvPr>
            <p:ph idx="1"/>
          </p:nvPr>
        </p:nvSpPr>
        <p:spPr/>
        <p:txBody>
          <a:bodyPr/>
          <a:lstStyle/>
          <a:p>
            <a:pPr>
              <a:buNone/>
            </a:pPr>
            <a:r>
              <a:rPr lang="en-US" sz="5400" dirty="0" smtClean="0"/>
              <a:t>4)  Teach your residents to never leave friends alone at social gatherings, especially if they have been drinking.</a:t>
            </a:r>
            <a:r>
              <a:rPr lang="en-US" dirty="0" smtClean="0"/>
              <a:t>  </a:t>
            </a:r>
            <a:endParaRPr lang="en-US"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12</a:t>
            </a:fld>
            <a:endParaRPr lang="en-US"/>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What you can do to help prevent Sexual Assault</a:t>
            </a:r>
            <a:endParaRPr lang="en-US" sz="2400" dirty="0"/>
          </a:p>
        </p:txBody>
      </p:sp>
      <p:sp>
        <p:nvSpPr>
          <p:cNvPr id="3" name="Content Placeholder 2"/>
          <p:cNvSpPr>
            <a:spLocks noGrp="1"/>
          </p:cNvSpPr>
          <p:nvPr>
            <p:ph idx="1"/>
          </p:nvPr>
        </p:nvSpPr>
        <p:spPr/>
        <p:txBody>
          <a:bodyPr/>
          <a:lstStyle/>
          <a:p>
            <a:pPr>
              <a:buNone/>
            </a:pPr>
            <a:r>
              <a:rPr lang="en-US" sz="5400" dirty="0" smtClean="0"/>
              <a:t>5) Talk with your residents about the close connection between alcohol abuse and sexual violence. </a:t>
            </a:r>
          </a:p>
          <a:p>
            <a:endParaRPr lang="en-US"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13</a:t>
            </a:fld>
            <a:endParaRPr lang="en-US"/>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sz="2800" smtClean="0">
                <a:latin typeface="Arial Bold" pitchFamily="34" charset="0"/>
                <a:cs typeface="Arial Bold" pitchFamily="34" charset="0"/>
              </a:rPr>
              <a:t>Other Campus and Local Resources</a:t>
            </a:r>
          </a:p>
        </p:txBody>
      </p:sp>
      <p:sp>
        <p:nvSpPr>
          <p:cNvPr id="16387" name="Content Placeholder 2"/>
          <p:cNvSpPr>
            <a:spLocks noGrp="1"/>
          </p:cNvSpPr>
          <p:nvPr>
            <p:ph idx="1"/>
          </p:nvPr>
        </p:nvSpPr>
        <p:spPr>
          <a:xfrm>
            <a:off x="914400" y="1600200"/>
            <a:ext cx="7772400" cy="4724400"/>
          </a:xfrm>
        </p:spPr>
        <p:txBody>
          <a:bodyPr rtlCol="0">
            <a:normAutofit/>
          </a:bodyPr>
          <a:lstStyle/>
          <a:p>
            <a:pPr eaLnBrk="1" fontAlgn="auto" hangingPunct="1">
              <a:spcAft>
                <a:spcPts val="0"/>
              </a:spcAft>
              <a:buFont typeface="Arial"/>
              <a:buChar char="•"/>
              <a:defRPr/>
            </a:pPr>
            <a:r>
              <a:rPr lang="en-US" sz="2000" dirty="0" smtClean="0">
                <a:ea typeface="+mn-ea"/>
              </a:rPr>
              <a:t>Committee on Sexual Assault Prevention </a:t>
            </a:r>
          </a:p>
          <a:p>
            <a:pPr lvl="1" eaLnBrk="1" fontAlgn="auto" hangingPunct="1">
              <a:spcAft>
                <a:spcPts val="0"/>
              </a:spcAft>
              <a:buFont typeface="Arial"/>
              <a:buChar char="–"/>
              <a:defRPr/>
            </a:pPr>
            <a:r>
              <a:rPr lang="en-US" sz="1800" dirty="0" smtClean="0">
                <a:ea typeface="+mn-ea"/>
              </a:rPr>
              <a:t>csap.nd.edu</a:t>
            </a:r>
          </a:p>
          <a:p>
            <a:pPr eaLnBrk="1" fontAlgn="auto" hangingPunct="1">
              <a:spcAft>
                <a:spcPts val="0"/>
              </a:spcAft>
              <a:buFont typeface="Arial"/>
              <a:buChar char="•"/>
              <a:defRPr/>
            </a:pPr>
            <a:endParaRPr lang="en-US" sz="2000" dirty="0" smtClean="0">
              <a:ea typeface="+mn-ea"/>
            </a:endParaRPr>
          </a:p>
          <a:p>
            <a:pPr eaLnBrk="1" fontAlgn="auto" hangingPunct="1">
              <a:spcAft>
                <a:spcPts val="0"/>
              </a:spcAft>
              <a:buFont typeface="Arial"/>
              <a:buChar char="•"/>
              <a:defRPr/>
            </a:pPr>
            <a:r>
              <a:rPr lang="en-US" sz="2000" dirty="0" smtClean="0">
                <a:ea typeface="+mn-ea"/>
              </a:rPr>
              <a:t>Gender Relations Center</a:t>
            </a:r>
          </a:p>
          <a:p>
            <a:pPr eaLnBrk="1" fontAlgn="auto" hangingPunct="1">
              <a:spcAft>
                <a:spcPts val="0"/>
              </a:spcAft>
              <a:buFont typeface="Arial"/>
              <a:buChar char="•"/>
              <a:defRPr/>
            </a:pPr>
            <a:endParaRPr lang="en-US" sz="2000" dirty="0" smtClean="0">
              <a:ea typeface="+mn-ea"/>
            </a:endParaRPr>
          </a:p>
          <a:p>
            <a:pPr eaLnBrk="1" fontAlgn="auto" hangingPunct="1">
              <a:spcAft>
                <a:spcPts val="0"/>
              </a:spcAft>
              <a:buFont typeface="Arial"/>
              <a:buChar char="•"/>
              <a:defRPr/>
            </a:pPr>
            <a:r>
              <a:rPr lang="en-US" sz="2000" dirty="0" smtClean="0">
                <a:ea typeface="+mn-ea"/>
              </a:rPr>
              <a:t>Support Groups:  Out of the Shadows (SOS/GRC) and SOS groups off campus</a:t>
            </a:r>
          </a:p>
          <a:p>
            <a:pPr eaLnBrk="1" fontAlgn="auto" hangingPunct="1">
              <a:spcAft>
                <a:spcPts val="0"/>
              </a:spcAft>
              <a:buFont typeface="Arial"/>
              <a:buChar char="•"/>
              <a:defRPr/>
            </a:pPr>
            <a:endParaRPr lang="en-US" sz="2000" dirty="0">
              <a:ea typeface="+mn-ea"/>
            </a:endParaRPr>
          </a:p>
          <a:p>
            <a:pPr eaLnBrk="1" fontAlgn="auto" hangingPunct="1">
              <a:spcAft>
                <a:spcPts val="0"/>
              </a:spcAft>
              <a:buFont typeface="Arial"/>
              <a:buChar char="•"/>
              <a:defRPr/>
            </a:pPr>
            <a:r>
              <a:rPr lang="en-US" sz="2000" dirty="0" smtClean="0">
                <a:ea typeface="+mn-ea"/>
              </a:rPr>
              <a:t>“Blind reporting”/Silent Watch Form on NDSP website</a:t>
            </a:r>
          </a:p>
          <a:p>
            <a:pPr eaLnBrk="1" fontAlgn="auto" hangingPunct="1">
              <a:spcAft>
                <a:spcPts val="0"/>
              </a:spcAft>
              <a:buFont typeface="Wingdings" pitchFamily="2" charset="2"/>
              <a:buNone/>
              <a:defRPr/>
            </a:pPr>
            <a:endParaRPr lang="en-US" sz="2000" dirty="0" smtClean="0">
              <a:ea typeface="+mn-ea"/>
            </a:endParaRPr>
          </a:p>
          <a:p>
            <a:pPr marL="0" indent="0" eaLnBrk="1" fontAlgn="auto" hangingPunct="1">
              <a:spcAft>
                <a:spcPts val="0"/>
              </a:spcAft>
              <a:buFont typeface="Arial" charset="0"/>
              <a:buNone/>
              <a:defRPr/>
            </a:pPr>
            <a:endParaRPr lang="en-US" dirty="0" smtClean="0">
              <a:ea typeface="+mn-ea"/>
            </a:endParaRPr>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833800C-15BE-43C5-A6F0-915C4E8C99BD}" type="slidenum">
              <a:rPr lang="en-US" smtClean="0">
                <a:solidFill>
                  <a:prstClr val="black"/>
                </a:solidFill>
              </a:rPr>
              <a:pPr eaLnBrk="1" hangingPunct="1"/>
              <a:t>14</a:t>
            </a:fld>
            <a:endParaRPr lang="en-US" smtClean="0">
              <a:solidFill>
                <a:prstClr val="black"/>
              </a:solidFill>
            </a:endParaRPr>
          </a:p>
        </p:txBody>
      </p:sp>
    </p:spTree>
    <p:extLst>
      <p:ext uri="{BB962C8B-B14F-4D97-AF65-F5344CB8AC3E}">
        <p14:creationId xmlns:p14="http://schemas.microsoft.com/office/powerpoint/2010/main" val="99846559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2000"/>
                                        <p:tgtEl>
                                          <p:spTgt spid="16387">
                                            <p:txEl>
                                              <p:pRg st="0" end="0"/>
                                            </p:txEl>
                                          </p:spTgt>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animEffect transition="in" filter="fade">
                                      <p:cBhvr>
                                        <p:cTn id="11" dur="2000"/>
                                        <p:tgtEl>
                                          <p:spTgt spid="16387">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16387">
                                            <p:txEl>
                                              <p:pRg st="3" end="3"/>
                                            </p:txEl>
                                          </p:spTgt>
                                        </p:tgtEl>
                                        <p:attrNameLst>
                                          <p:attrName>style.visibility</p:attrName>
                                        </p:attrNameLst>
                                      </p:cBhvr>
                                      <p:to>
                                        <p:strVal val="visible"/>
                                      </p:to>
                                    </p:set>
                                    <p:animEffect transition="in" filter="fade">
                                      <p:cBhvr>
                                        <p:cTn id="16" dur="2000"/>
                                        <p:tgtEl>
                                          <p:spTgt spid="16387">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6387">
                                            <p:txEl>
                                              <p:pRg st="5" end="5"/>
                                            </p:txEl>
                                          </p:spTgt>
                                        </p:tgtEl>
                                        <p:attrNameLst>
                                          <p:attrName>style.visibility</p:attrName>
                                        </p:attrNameLst>
                                      </p:cBhvr>
                                      <p:to>
                                        <p:strVal val="visible"/>
                                      </p:to>
                                    </p:set>
                                    <p:animEffect transition="in" filter="fade">
                                      <p:cBhvr>
                                        <p:cTn id="21" dur="2000"/>
                                        <p:tgtEl>
                                          <p:spTgt spid="16387">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16387">
                                            <p:txEl>
                                              <p:pRg st="7" end="7"/>
                                            </p:txEl>
                                          </p:spTgt>
                                        </p:tgtEl>
                                        <p:attrNameLst>
                                          <p:attrName>style.visibility</p:attrName>
                                        </p:attrNameLst>
                                      </p:cBhvr>
                                      <p:to>
                                        <p:strVal val="visible"/>
                                      </p:to>
                                    </p:set>
                                    <p:animEffect transition="in" filter="fade">
                                      <p:cBhvr>
                                        <p:cTn id="26" dur="2000"/>
                                        <p:tgtEl>
                                          <p:spTgt spid="163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Timothy 4:7</a:t>
            </a:r>
            <a:endParaRPr lang="en-US" dirty="0"/>
          </a:p>
        </p:txBody>
      </p:sp>
      <p:sp>
        <p:nvSpPr>
          <p:cNvPr id="3" name="Content Placeholder 2"/>
          <p:cNvSpPr>
            <a:spLocks noGrp="1"/>
          </p:cNvSpPr>
          <p:nvPr>
            <p:ph idx="1"/>
          </p:nvPr>
        </p:nvSpPr>
        <p:spPr/>
        <p:txBody>
          <a:bodyPr/>
          <a:lstStyle/>
          <a:p>
            <a:pPr>
              <a:buNone/>
            </a:pPr>
            <a:r>
              <a:rPr lang="en-US" sz="4800" dirty="0" smtClean="0"/>
              <a:t>I have fought the good fight,</a:t>
            </a:r>
          </a:p>
          <a:p>
            <a:pPr>
              <a:buNone/>
            </a:pPr>
            <a:r>
              <a:rPr lang="en-US" sz="4800" dirty="0" smtClean="0"/>
              <a:t> </a:t>
            </a:r>
          </a:p>
          <a:p>
            <a:pPr>
              <a:buNone/>
            </a:pPr>
            <a:r>
              <a:rPr lang="en-US" sz="4800" dirty="0" smtClean="0"/>
              <a:t>I have finished the Race</a:t>
            </a:r>
          </a:p>
          <a:p>
            <a:pPr>
              <a:buNone/>
            </a:pPr>
            <a:endParaRPr lang="en-US" sz="4800" dirty="0" smtClean="0"/>
          </a:p>
          <a:p>
            <a:pPr>
              <a:buNone/>
            </a:pPr>
            <a:r>
              <a:rPr lang="en-US" sz="4800" dirty="0" smtClean="0"/>
              <a:t>I have kept the faith </a:t>
            </a:r>
            <a:endParaRPr lang="en-US" sz="4800" dirty="0"/>
          </a:p>
        </p:txBody>
      </p:sp>
      <p:sp>
        <p:nvSpPr>
          <p:cNvPr id="4" name="Slide Number Placeholder 3"/>
          <p:cNvSpPr>
            <a:spLocks noGrp="1"/>
          </p:cNvSpPr>
          <p:nvPr>
            <p:ph type="sldNum" sz="quarter" idx="12"/>
          </p:nvPr>
        </p:nvSpPr>
        <p:spPr/>
        <p:txBody>
          <a:bodyPr/>
          <a:lstStyle/>
          <a:p>
            <a:pPr>
              <a:defRPr/>
            </a:pPr>
            <a:fld id="{03AEEC90-DF96-4CAC-BFDC-3030DC6409F1}" type="slidenum">
              <a:rPr lang="en-US" smtClean="0"/>
              <a:pPr>
                <a:defRPr/>
              </a:pPr>
              <a:t>15</a:t>
            </a:fld>
            <a:endParaRPr lang="en-US"/>
          </a:p>
        </p:txBody>
      </p:sp>
    </p:spTree>
  </p:cSld>
  <p:clrMapOvr>
    <a:masterClrMapping/>
  </p:clrMapOvr>
  <p:transition>
    <p:fade thruBlk="1"/>
  </p:transition>
</p:sld>
</file>

<file path=ppt/theme/theme1.xml><?xml version="1.0" encoding="utf-8"?>
<a:theme xmlns:a="http://schemas.openxmlformats.org/drawingml/2006/main" name="Template_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842</Words>
  <Application>Microsoft Office PowerPoint</Application>
  <PresentationFormat>On-screen Show (4:3)</PresentationFormat>
  <Paragraphs>114</Paragraphs>
  <Slides>15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Bold</vt:lpstr>
      <vt:lpstr>Calibri</vt:lpstr>
      <vt:lpstr>Georgia</vt:lpstr>
      <vt:lpstr>Times New Roman</vt:lpstr>
      <vt:lpstr>Wingdings</vt:lpstr>
      <vt:lpstr>Template_4</vt:lpstr>
      <vt:lpstr>PowerPoint Presentation</vt:lpstr>
      <vt:lpstr>Defining  Culture</vt:lpstr>
      <vt:lpstr>Rape Culture</vt:lpstr>
      <vt:lpstr> Sex &amp; Emerging Adulthood: Christian Smith’s Research </vt:lpstr>
      <vt:lpstr>Sexual Violence Continuum</vt:lpstr>
      <vt:lpstr>Alcohol and Sexual Violence </vt:lpstr>
      <vt:lpstr>Alcohol and Sexual Violence</vt:lpstr>
      <vt:lpstr>  Other “Date Rape Drugs” on College Campuses </vt:lpstr>
      <vt:lpstr>What you can do to help prevent sexual assault</vt:lpstr>
      <vt:lpstr>What you can do to help prevent Sexual Assault</vt:lpstr>
      <vt:lpstr>What you can do to help prevent Sexual Assault</vt:lpstr>
      <vt:lpstr>What you can do to help prevent Sexual Assault</vt:lpstr>
      <vt:lpstr>What you can do to help prevent Sexual Assault</vt:lpstr>
      <vt:lpstr>Other Campus and Local Resources</vt:lpstr>
      <vt:lpstr>2 Timothy 4:7</vt:lpstr>
    </vt:vector>
  </TitlesOfParts>
  <Company>University of Notre Dame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Alcohol in  Sexual Assaults on College Campuses…</dc:title>
  <dc:creator>Windows User</dc:creator>
  <cp:lastModifiedBy>Daddy</cp:lastModifiedBy>
  <cp:revision>10</cp:revision>
  <dcterms:created xsi:type="dcterms:W3CDTF">2011-10-03T20:31:33Z</dcterms:created>
  <dcterms:modified xsi:type="dcterms:W3CDTF">2018-04-04T22:18:07Z</dcterms:modified>
</cp:coreProperties>
</file>