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87" r:id="rId3"/>
    <p:sldId id="259" r:id="rId4"/>
    <p:sldId id="260" r:id="rId5"/>
    <p:sldId id="288" r:id="rId6"/>
    <p:sldId id="289" r:id="rId7"/>
    <p:sldId id="261" r:id="rId8"/>
    <p:sldId id="290" r:id="rId9"/>
    <p:sldId id="286" r:id="rId10"/>
    <p:sldId id="291" r:id="rId11"/>
  </p:sldIdLst>
  <p:sldSz cx="9144000" cy="5143500" type="screen16x9"/>
  <p:notesSz cx="7102475" cy="938847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Arial Bold" panose="020B0704020202020204" pitchFamily="34" charset="0"/>
      <p:bold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Lato Hairline" panose="020F0202020204030203" charset="0"/>
      <p:regular r:id="rId26"/>
      <p:bold r:id="rId27"/>
      <p:italic r:id="rId28"/>
      <p:boldItalic r:id="rId29"/>
    </p:embeddedFont>
    <p:embeddedFont>
      <p:font typeface="Bradley Hand ITC" panose="03070402050302030203" pitchFamily="66" charset="0"/>
      <p:regular r:id="rId30"/>
    </p:embeddedFont>
    <p:embeddedFont>
      <p:font typeface="Lato Light" panose="020F0302020204030203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4C979-BE00-4DE6-A0AA-E468329566CF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AD400A0-EBE3-4485-A655-380127CC2AA1}">
      <dgm:prSet phldrT="[Text]" custT="1"/>
      <dgm:spPr>
        <a:solidFill>
          <a:schemeClr val="accent4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1</a:t>
          </a:r>
        </a:p>
        <a:p>
          <a:pPr>
            <a:lnSpc>
              <a:spcPct val="100000"/>
            </a:lnSpc>
          </a:pPr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Appreciating Diversity</a:t>
          </a:r>
          <a:endParaRPr lang="en-US" sz="14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201BAA15-98F4-46B0-AD67-1509A665B385}" type="parTrans" cxnId="{53644AFA-2075-4E56-BEB5-3CB0EA41DE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88CB7B8F-1B01-4625-81CD-DA304443662B}" type="sibTrans" cxnId="{53644AFA-2075-4E56-BEB5-3CB0EA41DEA1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02E852E-4617-4AC3-A396-7E00D6B91713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Working together and recognizing how the gifts of each individual enriches the lives of every individual, and the community as a whole. </a:t>
          </a:r>
          <a:endParaRPr lang="en-US" sz="13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8A55B40B-F884-48B3-AEF5-145DB9444786}" type="parTrans" cxnId="{C9C08B74-6543-47F2-A7C5-768A1842DB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0A4F68F-7558-4512-B340-F895A40A4626}" type="sibTrans" cxnId="{C9C08B74-6543-47F2-A7C5-768A1842DB76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E46BA2F5-B4DA-4B2E-9522-1B76D6956152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2</a:t>
          </a:r>
        </a:p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Possessing the Capacity for Cultural Self-Assessment</a:t>
          </a:r>
          <a:endParaRPr lang="en-US" sz="14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69439F6A-B807-4485-A4D0-58755D3F974B}" type="parTrans" cxnId="{EB7944EE-AAC0-48F4-B5C4-4F730BE9E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4EE8B58-5E6E-4581-BEF3-F701BA14A3C5}" type="sibTrans" cxnId="{EB7944EE-AAC0-48F4-B5C4-4F730BE9E238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FC1BF584-0AEA-4AE9-A02E-D5EC3CA15BDF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Ascertaining as to whether a person has the understanding and skills to appreciate or incorporate diverse representation within a personal framework (cultural self-assessment / reflection)</a:t>
          </a:r>
          <a:endParaRPr lang="en-US" sz="13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D462C207-A4E3-4871-A6B2-C277312E18B7}" type="parTrans" cxnId="{83B4E0D1-CA56-4D9D-B11B-5E9E400941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7525AC78-EC79-4F6D-8D22-B630961744AF}" type="sibTrans" cxnId="{83B4E0D1-CA56-4D9D-B11B-5E9E4009419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C3E326FD-59BC-4CD2-B438-78E7088235C1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3</a:t>
          </a:r>
        </a:p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Knowledge of Customs Relevant to Various Cultures &amp; the Willingness to Increase that </a:t>
          </a:r>
          <a:r>
            <a:rPr lang="en-US" sz="1400" b="1" i="1" dirty="0" smtClean="0">
              <a:latin typeface="Bradley Hand ITC" panose="03070402050302030203" pitchFamily="66" charset="0"/>
              <a:cs typeface="Arial" pitchFamily="34" charset="0"/>
            </a:rPr>
            <a:t>Knowledge </a:t>
          </a:r>
          <a:endParaRPr lang="en-US" sz="1400" b="1" dirty="0" smtClean="0">
            <a:latin typeface="Bradley Hand ITC" panose="03070402050302030203" pitchFamily="66" charset="0"/>
            <a:cs typeface="Arial" pitchFamily="34" charset="0"/>
          </a:endParaRPr>
        </a:p>
      </dgm:t>
    </dgm:pt>
    <dgm:pt modelId="{CE0F53DC-CFF5-4980-8ACB-88C85C61CBB8}" type="parTrans" cxnId="{B072AB20-7356-438C-9CA6-C0149EB54C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69AC2C8-5709-464F-BF1B-7629341B1299}" type="sibTrans" cxnId="{B072AB20-7356-438C-9CA6-C0149EB54C1E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46A00A6-C6DE-4141-9B26-6C9BA5A465F7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Possessing a basic understanding of the various characteristics that current research has correlated with membership in a particular ethnic/culture group</a:t>
          </a:r>
          <a:endParaRPr lang="en-US" sz="13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C568C6DB-C8CF-44DF-B86B-93AFB07A88A1}" type="parTrans" cxnId="{E063B724-7F1B-4690-A419-76C21A65E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90794B-857B-4661-ADDA-A7B192381704}" type="sibTrans" cxnId="{E063B724-7F1B-4690-A419-76C21A65E3D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7FAC81B-717C-49FC-9D12-1D3C49A947DC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4</a:t>
          </a:r>
        </a:p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Awareness of the Dynamics Inherent when Cultures Interact</a:t>
          </a:r>
          <a:endParaRPr lang="en-US" sz="1400" b="1" i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9E5160A7-8C8D-482E-9B4F-B297CA202CC0}" type="parTrans" cxnId="{59078DDE-E7B0-4F0C-AB79-1F193E64A81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59F29EDE-1350-499A-9508-199CB221400C}" type="sibTrans" cxnId="{59078DDE-E7B0-4F0C-AB79-1F193E64A814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B52CF6CB-73EA-4CC5-9F53-0625CF9F74B7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5</a:t>
          </a:r>
        </a:p>
        <a:p>
          <a:r>
            <a:rPr lang="en-US" sz="1400" b="1" dirty="0" smtClean="0">
              <a:latin typeface="Bradley Hand ITC" panose="03070402050302030203" pitchFamily="66" charset="0"/>
              <a:cs typeface="Arial" pitchFamily="34" charset="0"/>
            </a:rPr>
            <a:t>Ability to Adjust Services &amp; Communication that Reflect Cultural Diversity</a:t>
          </a:r>
          <a:endParaRPr lang="en-US" sz="14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ACDA3F44-39B1-4B46-BFAC-80E408C2AFFF}" type="parTrans" cxnId="{21FBD590-A75D-4ABA-8CF8-04243D56AC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385123BC-354D-45E8-81FD-0E59D70FA50E}" type="sibTrans" cxnId="{21FBD590-A75D-4ABA-8CF8-04243D56ACE9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992AEBAC-7B7A-446E-A6F8-6E5E1CF212D8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 Being knowledgeable about how different groups of people relate, communicate, engage in conflict, conduct business and organize themselves in ways that are uniquely their own</a:t>
          </a:r>
        </a:p>
        <a:p>
          <a:pPr marL="114300" indent="0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300" dirty="0" smtClean="0">
              <a:latin typeface="Arial" pitchFamily="34" charset="0"/>
              <a:cs typeface="Arial" pitchFamily="34" charset="0"/>
            </a:rPr>
            <a:t> </a:t>
          </a:r>
          <a:endParaRPr lang="en-US" sz="1300" dirty="0">
            <a:latin typeface="Arial" pitchFamily="34" charset="0"/>
            <a:cs typeface="Arial" pitchFamily="34" charset="0"/>
          </a:endParaRPr>
        </a:p>
      </dgm:t>
    </dgm:pt>
    <dgm:pt modelId="{EBA0503A-7AB2-403F-BC33-75CAB1734A04}" type="parTrans" cxnId="{6E10B96E-4623-49EB-B9BA-1C6E123CFED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AED2B7DF-7BF1-4CF3-80FB-7F765AE1F027}" type="sibTrans" cxnId="{6E10B96E-4623-49EB-B9BA-1C6E123CFED7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026EC11E-7A31-4D92-B57E-973A5F5987C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Willingness and ability to incorporate the four previous elements in the implementation of services that can effectively meet the needs of diverse populations</a:t>
          </a:r>
          <a:endParaRPr lang="en-US" sz="13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68E4F3E9-3D2F-4153-9EA0-1E72D46BB279}" type="parTrans" cxnId="{6A8A1CF3-1A8F-4BB0-85F3-DF7058FD320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C15576D-E864-4099-B98E-F63E1DBCD2AF}" type="sibTrans" cxnId="{6A8A1CF3-1A8F-4BB0-85F3-DF7058FD3200}">
      <dgm:prSet/>
      <dgm:spPr/>
      <dgm:t>
        <a:bodyPr/>
        <a:lstStyle/>
        <a:p>
          <a:endParaRPr lang="en-US">
            <a:latin typeface="Arial" pitchFamily="34" charset="0"/>
            <a:cs typeface="Arial" pitchFamily="34" charset="0"/>
          </a:endParaRPr>
        </a:p>
      </dgm:t>
    </dgm:pt>
    <dgm:pt modelId="{441D92B3-5AFC-423A-AC50-4677EB5A8A5F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300" b="1" dirty="0" smtClean="0">
              <a:latin typeface="Bradley Hand ITC" panose="03070402050302030203" pitchFamily="66" charset="0"/>
              <a:cs typeface="Arial" pitchFamily="34" charset="0"/>
            </a:rPr>
            <a:t>Diversity must be valued to achieve cultural competency</a:t>
          </a:r>
          <a:endParaRPr lang="en-US" sz="1300" b="1" dirty="0">
            <a:latin typeface="Bradley Hand ITC" panose="03070402050302030203" pitchFamily="66" charset="0"/>
            <a:cs typeface="Arial" pitchFamily="34" charset="0"/>
          </a:endParaRPr>
        </a:p>
      </dgm:t>
    </dgm:pt>
    <dgm:pt modelId="{DB04C3AC-B3B1-4203-9422-3ACD2FB24004}" type="parTrans" cxnId="{462D1926-054C-43B0-A079-9FF68F655872}">
      <dgm:prSet/>
      <dgm:spPr/>
      <dgm:t>
        <a:bodyPr/>
        <a:lstStyle/>
        <a:p>
          <a:endParaRPr lang="en-US"/>
        </a:p>
      </dgm:t>
    </dgm:pt>
    <dgm:pt modelId="{B3E79396-0EF8-41AE-B3DA-AA52C7064BBC}" type="sibTrans" cxnId="{462D1926-054C-43B0-A079-9FF68F655872}">
      <dgm:prSet/>
      <dgm:spPr/>
      <dgm:t>
        <a:bodyPr/>
        <a:lstStyle/>
        <a:p>
          <a:endParaRPr lang="en-US"/>
        </a:p>
      </dgm:t>
    </dgm:pt>
    <dgm:pt modelId="{8344AF80-4114-4391-BED3-FBB6EACC8999}" type="pres">
      <dgm:prSet presAssocID="{11C4C979-BE00-4DE6-A0AA-E468329566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EA8541-506D-4F72-AA3B-BE39B106962E}" type="pres">
      <dgm:prSet presAssocID="{0AD400A0-EBE3-4485-A655-380127CC2AA1}" presName="linNode" presStyleCnt="0"/>
      <dgm:spPr/>
      <dgm:t>
        <a:bodyPr/>
        <a:lstStyle/>
        <a:p>
          <a:endParaRPr lang="en-US"/>
        </a:p>
      </dgm:t>
    </dgm:pt>
    <dgm:pt modelId="{768AB5B6-CBA1-4669-A26E-57E306493B30}" type="pres">
      <dgm:prSet presAssocID="{0AD400A0-EBE3-4485-A655-380127CC2AA1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36FABB-F42F-4F7C-BBAF-DA88FFED376F}" type="pres">
      <dgm:prSet presAssocID="{0AD400A0-EBE3-4485-A655-380127CC2AA1}" presName="descendantText" presStyleLbl="alignAccFollowNode1" presStyleIdx="0" presStyleCnt="5" custScaleY="1119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5734D7-79DC-4A60-978A-BC1DAE781C29}" type="pres">
      <dgm:prSet presAssocID="{88CB7B8F-1B01-4625-81CD-DA304443662B}" presName="sp" presStyleCnt="0"/>
      <dgm:spPr/>
      <dgm:t>
        <a:bodyPr/>
        <a:lstStyle/>
        <a:p>
          <a:endParaRPr lang="en-US"/>
        </a:p>
      </dgm:t>
    </dgm:pt>
    <dgm:pt modelId="{13DA30CC-91E9-4620-85D9-D3047B50202F}" type="pres">
      <dgm:prSet presAssocID="{E46BA2F5-B4DA-4B2E-9522-1B76D6956152}" presName="linNode" presStyleCnt="0"/>
      <dgm:spPr/>
      <dgm:t>
        <a:bodyPr/>
        <a:lstStyle/>
        <a:p>
          <a:endParaRPr lang="en-US"/>
        </a:p>
      </dgm:t>
    </dgm:pt>
    <dgm:pt modelId="{C1ACD616-1BC4-47C4-8BDB-24E0199A5D4E}" type="pres">
      <dgm:prSet presAssocID="{E46BA2F5-B4DA-4B2E-9522-1B76D6956152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231EAB-1B6C-4052-A20A-E8DF9D190F67}" type="pres">
      <dgm:prSet presAssocID="{E46BA2F5-B4DA-4B2E-9522-1B76D6956152}" presName="descendantText" presStyleLbl="alignAccFollowNode1" presStyleIdx="1" presStyleCnt="5" custScaleY="114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479D6-E63A-4E80-ACEF-8CD3C0F92C34}" type="pres">
      <dgm:prSet presAssocID="{54EE8B58-5E6E-4581-BEF3-F701BA14A3C5}" presName="sp" presStyleCnt="0"/>
      <dgm:spPr/>
      <dgm:t>
        <a:bodyPr/>
        <a:lstStyle/>
        <a:p>
          <a:endParaRPr lang="en-US"/>
        </a:p>
      </dgm:t>
    </dgm:pt>
    <dgm:pt modelId="{ABD98030-8650-4AE0-AA60-BEEE2E4E8F9F}" type="pres">
      <dgm:prSet presAssocID="{C3E326FD-59BC-4CD2-B438-78E7088235C1}" presName="linNode" presStyleCnt="0"/>
      <dgm:spPr/>
      <dgm:t>
        <a:bodyPr/>
        <a:lstStyle/>
        <a:p>
          <a:endParaRPr lang="en-US"/>
        </a:p>
      </dgm:t>
    </dgm:pt>
    <dgm:pt modelId="{F683774C-A2BA-49F2-8A49-D2D41D25CEDC}" type="pres">
      <dgm:prSet presAssocID="{C3E326FD-59BC-4CD2-B438-78E7088235C1}" presName="parentText" presStyleLbl="node1" presStyleIdx="2" presStyleCnt="5" custScaleY="1084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1CA51D-8C06-49C8-983A-017B8DD5E443}" type="pres">
      <dgm:prSet presAssocID="{C3E326FD-59BC-4CD2-B438-78E7088235C1}" presName="descendantText" presStyleLbl="alignAccFollowNode1" presStyleIdx="2" presStyleCnt="5" custScaleY="119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60AE5-025E-4085-AB96-A3ED07457757}" type="pres">
      <dgm:prSet presAssocID="{369AC2C8-5709-464F-BF1B-7629341B1299}" presName="sp" presStyleCnt="0"/>
      <dgm:spPr/>
      <dgm:t>
        <a:bodyPr/>
        <a:lstStyle/>
        <a:p>
          <a:endParaRPr lang="en-US"/>
        </a:p>
      </dgm:t>
    </dgm:pt>
    <dgm:pt modelId="{AAE31FFA-98B0-48BD-B764-AD6DE0C9F5D9}" type="pres">
      <dgm:prSet presAssocID="{57FAC81B-717C-49FC-9D12-1D3C49A947DC}" presName="linNode" presStyleCnt="0"/>
      <dgm:spPr/>
      <dgm:t>
        <a:bodyPr/>
        <a:lstStyle/>
        <a:p>
          <a:endParaRPr lang="en-US"/>
        </a:p>
      </dgm:t>
    </dgm:pt>
    <dgm:pt modelId="{F7300A0C-9310-4A1B-804A-809AD39A77FC}" type="pres">
      <dgm:prSet presAssocID="{57FAC81B-717C-49FC-9D12-1D3C49A947DC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679B0-6ECC-426F-B440-52D5877CD455}" type="pres">
      <dgm:prSet presAssocID="{57FAC81B-717C-49FC-9D12-1D3C49A947DC}" presName="descendantText" presStyleLbl="alignAccFollowNode1" presStyleIdx="3" presStyleCnt="5" custScaleY="121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69B69B-AEB0-48D0-9A09-6CC7C26FB5A3}" type="pres">
      <dgm:prSet presAssocID="{59F29EDE-1350-499A-9508-199CB221400C}" presName="sp" presStyleCnt="0"/>
      <dgm:spPr/>
      <dgm:t>
        <a:bodyPr/>
        <a:lstStyle/>
        <a:p>
          <a:endParaRPr lang="en-US"/>
        </a:p>
      </dgm:t>
    </dgm:pt>
    <dgm:pt modelId="{9FD4E9C2-34DC-4005-BCBD-0BCCE78C10FC}" type="pres">
      <dgm:prSet presAssocID="{B52CF6CB-73EA-4CC5-9F53-0625CF9F74B7}" presName="linNode" presStyleCnt="0"/>
      <dgm:spPr/>
      <dgm:t>
        <a:bodyPr/>
        <a:lstStyle/>
        <a:p>
          <a:endParaRPr lang="en-US"/>
        </a:p>
      </dgm:t>
    </dgm:pt>
    <dgm:pt modelId="{6F8E5C59-624F-4EE1-B7A8-BF4ECDD7CBCD}" type="pres">
      <dgm:prSet presAssocID="{B52CF6CB-73EA-4CC5-9F53-0625CF9F74B7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D149-EE4F-418F-A3B6-668D6A73ABC8}" type="pres">
      <dgm:prSet presAssocID="{B52CF6CB-73EA-4CC5-9F53-0625CF9F74B7}" presName="descendantText" presStyleLbl="alignAccFollowNode1" presStyleIdx="4" presStyleCnt="5" custScaleY="116845" custLinFactNeighborX="0" custLinFactNeighborY="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4A3A5C-C386-4C37-A546-359CF4AC99A5}" type="presOf" srcId="{E46BA2F5-B4DA-4B2E-9522-1B76D6956152}" destId="{C1ACD616-1BC4-47C4-8BDB-24E0199A5D4E}" srcOrd="0" destOrd="0" presId="urn:microsoft.com/office/officeart/2005/8/layout/vList5"/>
    <dgm:cxn modelId="{8D868687-FCEE-4138-93F0-39A5E61B8E30}" type="presOf" srcId="{B52CF6CB-73EA-4CC5-9F53-0625CF9F74B7}" destId="{6F8E5C59-624F-4EE1-B7A8-BF4ECDD7CBCD}" srcOrd="0" destOrd="0" presId="urn:microsoft.com/office/officeart/2005/8/layout/vList5"/>
    <dgm:cxn modelId="{53644AFA-2075-4E56-BEB5-3CB0EA41DEA1}" srcId="{11C4C979-BE00-4DE6-A0AA-E468329566CF}" destId="{0AD400A0-EBE3-4485-A655-380127CC2AA1}" srcOrd="0" destOrd="0" parTransId="{201BAA15-98F4-46B0-AD67-1509A665B385}" sibTransId="{88CB7B8F-1B01-4625-81CD-DA304443662B}"/>
    <dgm:cxn modelId="{0F06E0AB-0798-4987-9B77-B35D32DD1F7C}" type="presOf" srcId="{302E852E-4617-4AC3-A396-7E00D6B91713}" destId="{4936FABB-F42F-4F7C-BBAF-DA88FFED376F}" srcOrd="0" destOrd="0" presId="urn:microsoft.com/office/officeart/2005/8/layout/vList5"/>
    <dgm:cxn modelId="{54660D85-EC57-4A24-B512-879E0C858825}" type="presOf" srcId="{57FAC81B-717C-49FC-9D12-1D3C49A947DC}" destId="{F7300A0C-9310-4A1B-804A-809AD39A77FC}" srcOrd="0" destOrd="0" presId="urn:microsoft.com/office/officeart/2005/8/layout/vList5"/>
    <dgm:cxn modelId="{6A8A1CF3-1A8F-4BB0-85F3-DF7058FD3200}" srcId="{B52CF6CB-73EA-4CC5-9F53-0625CF9F74B7}" destId="{026EC11E-7A31-4D92-B57E-973A5F5987C6}" srcOrd="0" destOrd="0" parTransId="{68E4F3E9-3D2F-4153-9EA0-1E72D46BB279}" sibTransId="{4C15576D-E864-4099-B98E-F63E1DBCD2AF}"/>
    <dgm:cxn modelId="{7DDA44F4-264B-426E-8F5A-FE1748B7F864}" type="presOf" srcId="{11C4C979-BE00-4DE6-A0AA-E468329566CF}" destId="{8344AF80-4114-4391-BED3-FBB6EACC8999}" srcOrd="0" destOrd="0" presId="urn:microsoft.com/office/officeart/2005/8/layout/vList5"/>
    <dgm:cxn modelId="{B70D8AA4-FB79-4A8C-A0F7-E2DC0F7B4F69}" type="presOf" srcId="{026EC11E-7A31-4D92-B57E-973A5F5987C6}" destId="{71B0D149-EE4F-418F-A3B6-668D6A73ABC8}" srcOrd="0" destOrd="0" presId="urn:microsoft.com/office/officeart/2005/8/layout/vList5"/>
    <dgm:cxn modelId="{3E099B16-BC5B-4432-877C-912615E9B037}" type="presOf" srcId="{441D92B3-5AFC-423A-AC50-4677EB5A8A5F}" destId="{4936FABB-F42F-4F7C-BBAF-DA88FFED376F}" srcOrd="0" destOrd="1" presId="urn:microsoft.com/office/officeart/2005/8/layout/vList5"/>
    <dgm:cxn modelId="{A2F42246-9BAA-49E7-8FBF-8354A073B94A}" type="presOf" srcId="{546A00A6-C6DE-4141-9B26-6C9BA5A465F7}" destId="{671CA51D-8C06-49C8-983A-017B8DD5E443}" srcOrd="0" destOrd="0" presId="urn:microsoft.com/office/officeart/2005/8/layout/vList5"/>
    <dgm:cxn modelId="{EDF0D1B1-78BA-4718-A31B-93DC6BC05B91}" type="presOf" srcId="{C3E326FD-59BC-4CD2-B438-78E7088235C1}" destId="{F683774C-A2BA-49F2-8A49-D2D41D25CEDC}" srcOrd="0" destOrd="0" presId="urn:microsoft.com/office/officeart/2005/8/layout/vList5"/>
    <dgm:cxn modelId="{B072AB20-7356-438C-9CA6-C0149EB54C1E}" srcId="{11C4C979-BE00-4DE6-A0AA-E468329566CF}" destId="{C3E326FD-59BC-4CD2-B438-78E7088235C1}" srcOrd="2" destOrd="0" parTransId="{CE0F53DC-CFF5-4980-8ACB-88C85C61CBB8}" sibTransId="{369AC2C8-5709-464F-BF1B-7629341B1299}"/>
    <dgm:cxn modelId="{21FBD590-A75D-4ABA-8CF8-04243D56ACE9}" srcId="{11C4C979-BE00-4DE6-A0AA-E468329566CF}" destId="{B52CF6CB-73EA-4CC5-9F53-0625CF9F74B7}" srcOrd="4" destOrd="0" parTransId="{ACDA3F44-39B1-4B46-BFAC-80E408C2AFFF}" sibTransId="{385123BC-354D-45E8-81FD-0E59D70FA50E}"/>
    <dgm:cxn modelId="{BC64EA35-BF9D-4213-9584-3BF13A0CEA86}" type="presOf" srcId="{992AEBAC-7B7A-446E-A6F8-6E5E1CF212D8}" destId="{DB7679B0-6ECC-426F-B440-52D5877CD455}" srcOrd="0" destOrd="0" presId="urn:microsoft.com/office/officeart/2005/8/layout/vList5"/>
    <dgm:cxn modelId="{C9C08B74-6543-47F2-A7C5-768A1842DB76}" srcId="{0AD400A0-EBE3-4485-A655-380127CC2AA1}" destId="{302E852E-4617-4AC3-A396-7E00D6B91713}" srcOrd="0" destOrd="0" parTransId="{8A55B40B-F884-48B3-AEF5-145DB9444786}" sibTransId="{E0A4F68F-7558-4512-B340-F895A40A4626}"/>
    <dgm:cxn modelId="{59078DDE-E7B0-4F0C-AB79-1F193E64A814}" srcId="{11C4C979-BE00-4DE6-A0AA-E468329566CF}" destId="{57FAC81B-717C-49FC-9D12-1D3C49A947DC}" srcOrd="3" destOrd="0" parTransId="{9E5160A7-8C8D-482E-9B4F-B297CA202CC0}" sibTransId="{59F29EDE-1350-499A-9508-199CB221400C}"/>
    <dgm:cxn modelId="{4E5C513E-F3A5-4580-B45D-70368FE89AB2}" type="presOf" srcId="{FC1BF584-0AEA-4AE9-A02E-D5EC3CA15BDF}" destId="{52231EAB-1B6C-4052-A20A-E8DF9D190F67}" srcOrd="0" destOrd="0" presId="urn:microsoft.com/office/officeart/2005/8/layout/vList5"/>
    <dgm:cxn modelId="{83B4E0D1-CA56-4D9D-B11B-5E9E40094197}" srcId="{E46BA2F5-B4DA-4B2E-9522-1B76D6956152}" destId="{FC1BF584-0AEA-4AE9-A02E-D5EC3CA15BDF}" srcOrd="0" destOrd="0" parTransId="{D462C207-A4E3-4871-A6B2-C277312E18B7}" sibTransId="{7525AC78-EC79-4F6D-8D22-B630961744AF}"/>
    <dgm:cxn modelId="{E063B724-7F1B-4690-A419-76C21A65E3D4}" srcId="{C3E326FD-59BC-4CD2-B438-78E7088235C1}" destId="{546A00A6-C6DE-4141-9B26-6C9BA5A465F7}" srcOrd="0" destOrd="0" parTransId="{C568C6DB-C8CF-44DF-B86B-93AFB07A88A1}" sibTransId="{9990794B-857B-4661-ADDA-A7B192381704}"/>
    <dgm:cxn modelId="{462D1926-054C-43B0-A079-9FF68F655872}" srcId="{0AD400A0-EBE3-4485-A655-380127CC2AA1}" destId="{441D92B3-5AFC-423A-AC50-4677EB5A8A5F}" srcOrd="1" destOrd="0" parTransId="{DB04C3AC-B3B1-4203-9422-3ACD2FB24004}" sibTransId="{B3E79396-0EF8-41AE-B3DA-AA52C7064BBC}"/>
    <dgm:cxn modelId="{EB7944EE-AAC0-48F4-B5C4-4F730BE9E238}" srcId="{11C4C979-BE00-4DE6-A0AA-E468329566CF}" destId="{E46BA2F5-B4DA-4B2E-9522-1B76D6956152}" srcOrd="1" destOrd="0" parTransId="{69439F6A-B807-4485-A4D0-58755D3F974B}" sibTransId="{54EE8B58-5E6E-4581-BEF3-F701BA14A3C5}"/>
    <dgm:cxn modelId="{8F0E9100-2B97-4226-A156-3735A219A963}" type="presOf" srcId="{0AD400A0-EBE3-4485-A655-380127CC2AA1}" destId="{768AB5B6-CBA1-4669-A26E-57E306493B30}" srcOrd="0" destOrd="0" presId="urn:microsoft.com/office/officeart/2005/8/layout/vList5"/>
    <dgm:cxn modelId="{6E10B96E-4623-49EB-B9BA-1C6E123CFED7}" srcId="{57FAC81B-717C-49FC-9D12-1D3C49A947DC}" destId="{992AEBAC-7B7A-446E-A6F8-6E5E1CF212D8}" srcOrd="0" destOrd="0" parTransId="{EBA0503A-7AB2-403F-BC33-75CAB1734A04}" sibTransId="{AED2B7DF-7BF1-4CF3-80FB-7F765AE1F027}"/>
    <dgm:cxn modelId="{75839E77-1B19-4494-A521-5BEF561DC967}" type="presParOf" srcId="{8344AF80-4114-4391-BED3-FBB6EACC8999}" destId="{39EA8541-506D-4F72-AA3B-BE39B106962E}" srcOrd="0" destOrd="0" presId="urn:microsoft.com/office/officeart/2005/8/layout/vList5"/>
    <dgm:cxn modelId="{A4CB3E18-43B7-42E9-A171-ED48D8A19309}" type="presParOf" srcId="{39EA8541-506D-4F72-AA3B-BE39B106962E}" destId="{768AB5B6-CBA1-4669-A26E-57E306493B30}" srcOrd="0" destOrd="0" presId="urn:microsoft.com/office/officeart/2005/8/layout/vList5"/>
    <dgm:cxn modelId="{BF31B70C-3580-4DDF-8B10-AC0121750E96}" type="presParOf" srcId="{39EA8541-506D-4F72-AA3B-BE39B106962E}" destId="{4936FABB-F42F-4F7C-BBAF-DA88FFED376F}" srcOrd="1" destOrd="0" presId="urn:microsoft.com/office/officeart/2005/8/layout/vList5"/>
    <dgm:cxn modelId="{8FCB16C9-40E7-4DE9-BA2D-23E7F254138F}" type="presParOf" srcId="{8344AF80-4114-4391-BED3-FBB6EACC8999}" destId="{5A5734D7-79DC-4A60-978A-BC1DAE781C29}" srcOrd="1" destOrd="0" presId="urn:microsoft.com/office/officeart/2005/8/layout/vList5"/>
    <dgm:cxn modelId="{5A7D7366-036F-47EE-B421-909786C3187F}" type="presParOf" srcId="{8344AF80-4114-4391-BED3-FBB6EACC8999}" destId="{13DA30CC-91E9-4620-85D9-D3047B50202F}" srcOrd="2" destOrd="0" presId="urn:microsoft.com/office/officeart/2005/8/layout/vList5"/>
    <dgm:cxn modelId="{7CEBA1F5-6071-42F1-812E-730BCB1954C6}" type="presParOf" srcId="{13DA30CC-91E9-4620-85D9-D3047B50202F}" destId="{C1ACD616-1BC4-47C4-8BDB-24E0199A5D4E}" srcOrd="0" destOrd="0" presId="urn:microsoft.com/office/officeart/2005/8/layout/vList5"/>
    <dgm:cxn modelId="{0AD12B1D-B6DF-4679-900D-7D6E14EB5AD4}" type="presParOf" srcId="{13DA30CC-91E9-4620-85D9-D3047B50202F}" destId="{52231EAB-1B6C-4052-A20A-E8DF9D190F67}" srcOrd="1" destOrd="0" presId="urn:microsoft.com/office/officeart/2005/8/layout/vList5"/>
    <dgm:cxn modelId="{52E7E8BC-8D6C-4F5E-AC07-B795833F6308}" type="presParOf" srcId="{8344AF80-4114-4391-BED3-FBB6EACC8999}" destId="{DC1479D6-E63A-4E80-ACEF-8CD3C0F92C34}" srcOrd="3" destOrd="0" presId="urn:microsoft.com/office/officeart/2005/8/layout/vList5"/>
    <dgm:cxn modelId="{0E259FE1-8B09-4466-9CC3-9EC72C50D5CB}" type="presParOf" srcId="{8344AF80-4114-4391-BED3-FBB6EACC8999}" destId="{ABD98030-8650-4AE0-AA60-BEEE2E4E8F9F}" srcOrd="4" destOrd="0" presId="urn:microsoft.com/office/officeart/2005/8/layout/vList5"/>
    <dgm:cxn modelId="{5BF03A84-EA2F-41B4-AC1B-E6C8E988E773}" type="presParOf" srcId="{ABD98030-8650-4AE0-AA60-BEEE2E4E8F9F}" destId="{F683774C-A2BA-49F2-8A49-D2D41D25CEDC}" srcOrd="0" destOrd="0" presId="urn:microsoft.com/office/officeart/2005/8/layout/vList5"/>
    <dgm:cxn modelId="{D0D7917D-E949-481D-B8F6-ADA1EB3922B6}" type="presParOf" srcId="{ABD98030-8650-4AE0-AA60-BEEE2E4E8F9F}" destId="{671CA51D-8C06-49C8-983A-017B8DD5E443}" srcOrd="1" destOrd="0" presId="urn:microsoft.com/office/officeart/2005/8/layout/vList5"/>
    <dgm:cxn modelId="{90AAD950-89AA-4E7F-B3B5-16D0BFCCCEC5}" type="presParOf" srcId="{8344AF80-4114-4391-BED3-FBB6EACC8999}" destId="{AE160AE5-025E-4085-AB96-A3ED07457757}" srcOrd="5" destOrd="0" presId="urn:microsoft.com/office/officeart/2005/8/layout/vList5"/>
    <dgm:cxn modelId="{EA4E50EB-4088-41C5-886F-7064B58EF67C}" type="presParOf" srcId="{8344AF80-4114-4391-BED3-FBB6EACC8999}" destId="{AAE31FFA-98B0-48BD-B764-AD6DE0C9F5D9}" srcOrd="6" destOrd="0" presId="urn:microsoft.com/office/officeart/2005/8/layout/vList5"/>
    <dgm:cxn modelId="{CAAA878C-A589-4280-9A9C-086DB0421AF2}" type="presParOf" srcId="{AAE31FFA-98B0-48BD-B764-AD6DE0C9F5D9}" destId="{F7300A0C-9310-4A1B-804A-809AD39A77FC}" srcOrd="0" destOrd="0" presId="urn:microsoft.com/office/officeart/2005/8/layout/vList5"/>
    <dgm:cxn modelId="{04CF6C45-2542-47BB-B53D-E1E2B0A03D46}" type="presParOf" srcId="{AAE31FFA-98B0-48BD-B764-AD6DE0C9F5D9}" destId="{DB7679B0-6ECC-426F-B440-52D5877CD455}" srcOrd="1" destOrd="0" presId="urn:microsoft.com/office/officeart/2005/8/layout/vList5"/>
    <dgm:cxn modelId="{00BA62D1-CBFE-4B73-902F-167C8B2D9858}" type="presParOf" srcId="{8344AF80-4114-4391-BED3-FBB6EACC8999}" destId="{1169B69B-AEB0-48D0-9A09-6CC7C26FB5A3}" srcOrd="7" destOrd="0" presId="urn:microsoft.com/office/officeart/2005/8/layout/vList5"/>
    <dgm:cxn modelId="{5DE1577F-E536-4992-A8B3-2F439CCF15A1}" type="presParOf" srcId="{8344AF80-4114-4391-BED3-FBB6EACC8999}" destId="{9FD4E9C2-34DC-4005-BCBD-0BCCE78C10FC}" srcOrd="8" destOrd="0" presId="urn:microsoft.com/office/officeart/2005/8/layout/vList5"/>
    <dgm:cxn modelId="{79B85265-F08F-45F8-A327-589391BC0E32}" type="presParOf" srcId="{9FD4E9C2-34DC-4005-BCBD-0BCCE78C10FC}" destId="{6F8E5C59-624F-4EE1-B7A8-BF4ECDD7CBCD}" srcOrd="0" destOrd="0" presId="urn:microsoft.com/office/officeart/2005/8/layout/vList5"/>
    <dgm:cxn modelId="{E7214923-6B49-4742-B8AA-CC378BEC933D}" type="presParOf" srcId="{9FD4E9C2-34DC-4005-BCBD-0BCCE78C10FC}" destId="{71B0D149-EE4F-418F-A3B6-668D6A73AB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6FABB-F42F-4F7C-BBAF-DA88FFED376F}">
      <dsp:nvSpPr>
        <dsp:cNvPr id="0" name=""/>
        <dsp:cNvSpPr/>
      </dsp:nvSpPr>
      <dsp:spPr>
        <a:xfrm rot="5400000">
          <a:off x="5169996" y="-2157462"/>
          <a:ext cx="852262" cy="5266944"/>
        </a:xfrm>
        <a:prstGeom prst="round2Same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Working together and recognizing how the gifts of each individual enriches the lives of every individual, and the community as a whole. </a:t>
          </a:r>
          <a:endParaRPr lang="en-US" sz="1300" b="1" kern="1200" dirty="0">
            <a:latin typeface="Bradley Hand ITC" panose="03070402050302030203" pitchFamily="66" charset="0"/>
            <a:cs typeface="Arial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Diversity must be valued to achieve cultural competency</a:t>
          </a:r>
          <a:endParaRPr lang="en-US" sz="13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 rot="-5400000">
        <a:off x="2962655" y="91483"/>
        <a:ext cx="5225340" cy="769054"/>
      </dsp:txXfrm>
    </dsp:sp>
    <dsp:sp modelId="{768AB5B6-CBA1-4669-A26E-57E306493B30}">
      <dsp:nvSpPr>
        <dsp:cNvPr id="0" name=""/>
        <dsp:cNvSpPr/>
      </dsp:nvSpPr>
      <dsp:spPr>
        <a:xfrm>
          <a:off x="0" y="200"/>
          <a:ext cx="2962656" cy="95161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1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Appreciating Diversity</a:t>
          </a:r>
          <a:endParaRPr lang="en-US" sz="14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>
        <a:off x="46454" y="46654"/>
        <a:ext cx="2869748" cy="858711"/>
      </dsp:txXfrm>
    </dsp:sp>
    <dsp:sp modelId="{52231EAB-1B6C-4052-A20A-E8DF9D190F67}">
      <dsp:nvSpPr>
        <dsp:cNvPr id="0" name=""/>
        <dsp:cNvSpPr/>
      </dsp:nvSpPr>
      <dsp:spPr>
        <a:xfrm rot="5400000">
          <a:off x="5160012" y="-1158262"/>
          <a:ext cx="872231" cy="5266944"/>
        </a:xfrm>
        <a:prstGeom prst="round2Same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Ascertaining as to whether a person has the understanding and skills to appreciate or incorporate diverse representation within a personal framework (cultural self-assessment / reflection)</a:t>
          </a:r>
          <a:endParaRPr lang="en-US" sz="13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 rot="-5400000">
        <a:off x="2962656" y="1081673"/>
        <a:ext cx="5224365" cy="787073"/>
      </dsp:txXfrm>
    </dsp:sp>
    <dsp:sp modelId="{C1ACD616-1BC4-47C4-8BDB-24E0199A5D4E}">
      <dsp:nvSpPr>
        <dsp:cNvPr id="0" name=""/>
        <dsp:cNvSpPr/>
      </dsp:nvSpPr>
      <dsp:spPr>
        <a:xfrm>
          <a:off x="0" y="999400"/>
          <a:ext cx="2962656" cy="95161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Possessing the Capacity for Cultural Self-Assessment</a:t>
          </a:r>
          <a:endParaRPr lang="en-US" sz="14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>
        <a:off x="46454" y="1045854"/>
        <a:ext cx="2869748" cy="858711"/>
      </dsp:txXfrm>
    </dsp:sp>
    <dsp:sp modelId="{671CA51D-8C06-49C8-983A-017B8DD5E443}">
      <dsp:nvSpPr>
        <dsp:cNvPr id="0" name=""/>
        <dsp:cNvSpPr/>
      </dsp:nvSpPr>
      <dsp:spPr>
        <a:xfrm rot="5400000">
          <a:off x="5137494" y="-116170"/>
          <a:ext cx="906337" cy="5261800"/>
        </a:xfrm>
        <a:prstGeom prst="round2Same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Possessing a basic understanding of the various characteristics that current research has correlated with membership in a particular ethnic/culture group</a:t>
          </a:r>
          <a:endParaRPr lang="en-US" sz="13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 rot="-5400000">
        <a:off x="2959763" y="2105805"/>
        <a:ext cx="5217556" cy="817849"/>
      </dsp:txXfrm>
    </dsp:sp>
    <dsp:sp modelId="{F683774C-A2BA-49F2-8A49-D2D41D25CEDC}">
      <dsp:nvSpPr>
        <dsp:cNvPr id="0" name=""/>
        <dsp:cNvSpPr/>
      </dsp:nvSpPr>
      <dsp:spPr>
        <a:xfrm>
          <a:off x="0" y="1998600"/>
          <a:ext cx="2959762" cy="103225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Knowledge of Customs Relevant to Various Cultures &amp; the Willingness to Increase that </a:t>
          </a:r>
          <a:r>
            <a:rPr lang="en-US" sz="1400" b="1" i="1" kern="1200" dirty="0" smtClean="0">
              <a:latin typeface="Bradley Hand ITC" panose="03070402050302030203" pitchFamily="66" charset="0"/>
              <a:cs typeface="Arial" pitchFamily="34" charset="0"/>
            </a:rPr>
            <a:t>Knowledge </a:t>
          </a:r>
          <a:endParaRPr lang="en-US" sz="1400" b="1" kern="1200" dirty="0" smtClean="0">
            <a:latin typeface="Bradley Hand ITC" panose="03070402050302030203" pitchFamily="66" charset="0"/>
            <a:cs typeface="Arial" pitchFamily="34" charset="0"/>
          </a:endParaRPr>
        </a:p>
      </dsp:txBody>
      <dsp:txXfrm>
        <a:off x="50391" y="2048991"/>
        <a:ext cx="2858980" cy="931477"/>
      </dsp:txXfrm>
    </dsp:sp>
    <dsp:sp modelId="{DB7679B0-6ECC-426F-B440-52D5877CD455}">
      <dsp:nvSpPr>
        <dsp:cNvPr id="0" name=""/>
        <dsp:cNvSpPr/>
      </dsp:nvSpPr>
      <dsp:spPr>
        <a:xfrm rot="5400000">
          <a:off x="5134215" y="920778"/>
          <a:ext cx="923824" cy="5266944"/>
        </a:xfrm>
        <a:prstGeom prst="round2Same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 Being knowledgeable about how different groups of people relate, communicate, engage in conflict, conduct business and organize themselves in ways that are uniquely their own</a:t>
          </a:r>
        </a:p>
        <a:p>
          <a:pPr marL="11430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1300" kern="1200" dirty="0">
            <a:latin typeface="Arial" pitchFamily="34" charset="0"/>
            <a:cs typeface="Arial" pitchFamily="34" charset="0"/>
          </a:endParaRPr>
        </a:p>
      </dsp:txBody>
      <dsp:txXfrm rot="-5400000">
        <a:off x="2962656" y="3137435"/>
        <a:ext cx="5221847" cy="833630"/>
      </dsp:txXfrm>
    </dsp:sp>
    <dsp:sp modelId="{F7300A0C-9310-4A1B-804A-809AD39A77FC}">
      <dsp:nvSpPr>
        <dsp:cNvPr id="0" name=""/>
        <dsp:cNvSpPr/>
      </dsp:nvSpPr>
      <dsp:spPr>
        <a:xfrm>
          <a:off x="0" y="3078440"/>
          <a:ext cx="2962656" cy="95161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Awareness of the Dynamics Inherent when Cultures Interact</a:t>
          </a:r>
          <a:endParaRPr lang="en-US" sz="1400" b="1" i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>
        <a:off x="46454" y="3124894"/>
        <a:ext cx="2869748" cy="858711"/>
      </dsp:txXfrm>
    </dsp:sp>
    <dsp:sp modelId="{71B0D149-EE4F-418F-A3B6-668D6A73ABC8}">
      <dsp:nvSpPr>
        <dsp:cNvPr id="0" name=""/>
        <dsp:cNvSpPr/>
      </dsp:nvSpPr>
      <dsp:spPr>
        <a:xfrm rot="5400000">
          <a:off x="5151360" y="1926098"/>
          <a:ext cx="889535" cy="5266944"/>
        </a:xfrm>
        <a:prstGeom prst="round2Same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 smtClean="0">
              <a:latin typeface="Bradley Hand ITC" panose="03070402050302030203" pitchFamily="66" charset="0"/>
              <a:cs typeface="Arial" pitchFamily="34" charset="0"/>
            </a:rPr>
            <a:t>Willingness and ability to incorporate the four previous elements in the implementation of services that can effectively meet the needs of diverse populations</a:t>
          </a:r>
          <a:endParaRPr lang="en-US" sz="13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 rot="-5400000">
        <a:off x="2962656" y="4158226"/>
        <a:ext cx="5223520" cy="802687"/>
      </dsp:txXfrm>
    </dsp:sp>
    <dsp:sp modelId="{6F8E5C59-624F-4EE1-B7A8-BF4ECDD7CBCD}">
      <dsp:nvSpPr>
        <dsp:cNvPr id="0" name=""/>
        <dsp:cNvSpPr/>
      </dsp:nvSpPr>
      <dsp:spPr>
        <a:xfrm>
          <a:off x="0" y="4077640"/>
          <a:ext cx="2962656" cy="95161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Bradley Hand ITC" panose="03070402050302030203" pitchFamily="66" charset="0"/>
              <a:cs typeface="Arial" pitchFamily="34" charset="0"/>
            </a:rPr>
            <a:t>Ability to Adjust Services &amp; Communication that Reflect Cultural Diversity</a:t>
          </a:r>
          <a:endParaRPr lang="en-US" sz="1400" b="1" kern="1200" dirty="0">
            <a:latin typeface="Bradley Hand ITC" panose="03070402050302030203" pitchFamily="66" charset="0"/>
            <a:cs typeface="Arial" pitchFamily="34" charset="0"/>
          </a:endParaRPr>
        </a:p>
      </dsp:txBody>
      <dsp:txXfrm>
        <a:off x="46454" y="4124094"/>
        <a:ext cx="2869748" cy="858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6337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13" tIns="94213" rIns="94213" bIns="94213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85515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0698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0114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8540" y="8841494"/>
            <a:ext cx="3043343" cy="465455"/>
          </a:xfrm>
          <a:prstGeom prst="rect">
            <a:avLst/>
          </a:prstGeom>
        </p:spPr>
        <p:txBody>
          <a:bodyPr/>
          <a:lstStyle/>
          <a:p>
            <a:fld id="{A12A2372-35AE-435F-82E1-95B16618FB8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3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839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109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 descr="paint_transparent1.png"/>
          <p:cNvPicPr preferRelativeResize="0"/>
          <p:nvPr/>
        </p:nvPicPr>
        <p:blipFill rotWithShape="1">
          <a:blip r:embed="rId3">
            <a:alphaModFix/>
          </a:blip>
          <a:srcRect l="55211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 descr="paint_transparent4.png"/>
          <p:cNvPicPr preferRelativeResize="0"/>
          <p:nvPr/>
        </p:nvPicPr>
        <p:blipFill rotWithShape="1">
          <a:blip r:embed="rId3">
            <a:alphaModFix/>
          </a:blip>
          <a:srcRect r="49954"/>
          <a:stretch/>
        </p:blipFill>
        <p:spPr>
          <a:xfrm>
            <a:off x="4567925" y="0"/>
            <a:ext cx="4576075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/>
          <p:nvPr/>
        </p:nvSpPr>
        <p:spPr>
          <a:xfrm>
            <a:off x="0" y="-150"/>
            <a:ext cx="5300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hape 22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hape 27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hape 33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3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hape 40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Shape 44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ircle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hape 48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buNone/>
              <a:defRPr/>
            </a:lvl1pPr>
            <a:lvl2pPr lvl="1" algn="ctr">
              <a:spcBef>
                <a:spcPts val="0"/>
              </a:spcBef>
              <a:buNone/>
              <a:defRPr/>
            </a:lvl2pPr>
            <a:lvl3pPr lvl="2" algn="ctr">
              <a:spcBef>
                <a:spcPts val="0"/>
              </a:spcBef>
              <a:buNone/>
              <a:defRPr/>
            </a:lvl3pPr>
            <a:lvl4pPr lvl="3" algn="ctr">
              <a:spcBef>
                <a:spcPts val="0"/>
              </a:spcBef>
              <a:buNone/>
              <a:defRPr/>
            </a:lvl4pPr>
            <a:lvl5pPr lvl="4" algn="ctr">
              <a:spcBef>
                <a:spcPts val="0"/>
              </a:spcBef>
              <a:buNone/>
              <a:defRPr/>
            </a:lvl5pPr>
            <a:lvl6pPr lvl="5" algn="ctr">
              <a:spcBef>
                <a:spcPts val="0"/>
              </a:spcBef>
              <a:buNone/>
              <a:defRPr/>
            </a:lvl6pPr>
            <a:lvl7pPr lvl="6" algn="ctr">
              <a:spcBef>
                <a:spcPts val="0"/>
              </a:spcBef>
              <a:buNone/>
              <a:defRPr/>
            </a:lvl7pPr>
            <a:lvl8pPr lvl="7" algn="ctr">
              <a:spcBef>
                <a:spcPts val="0"/>
              </a:spcBef>
              <a:buNone/>
              <a:defRPr/>
            </a:lvl8pPr>
            <a:lvl9pPr lvl="8" algn="ctr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 descr="paint_transparent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1pPr>
            <a:lvl2pPr lvl="1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2pPr>
            <a:lvl3pPr lvl="2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3pPr>
            <a:lvl4pPr lvl="3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4pPr>
            <a:lvl5pPr lvl="4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5pPr>
            <a:lvl6pPr lvl="5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6pPr>
            <a:lvl7pPr lvl="6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7pPr>
            <a:lvl8pPr lvl="7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8pPr>
            <a:lvl9pPr lvl="8" algn="ctr" rtl="0">
              <a:spcBef>
                <a:spcPts val="0"/>
              </a:spcBef>
              <a:buNone/>
              <a:defRPr>
                <a:solidFill>
                  <a:srgbClr val="999999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buNone/>
              <a:defRPr/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Shape 55" descr="paint_transparent1.png"/>
          <p:cNvPicPr preferRelativeResize="0"/>
          <p:nvPr/>
        </p:nvPicPr>
        <p:blipFill rotWithShape="1">
          <a:blip r:embed="rId3">
            <a:alphaModFix/>
          </a:blip>
          <a:srcRect l="27161"/>
          <a:stretch/>
        </p:blipFill>
        <p:spPr>
          <a:xfrm>
            <a:off x="0" y="0"/>
            <a:ext cx="66605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buNone/>
              <a:defRPr/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2180AAE-3EC6-E04F-AED7-1C36A4FDAF0D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/>
          <a:lstStyle>
            <a:lvl1pPr algn="ctr">
              <a:defRPr sz="825" b="0" i="0">
                <a:solidFill>
                  <a:srgbClr val="002B5C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6BF2F-1907-9045-956D-09045D16B3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1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●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29" y="473825"/>
            <a:ext cx="3502765" cy="2753879"/>
          </a:xfrm>
          <a:prstGeom prst="roundRect">
            <a:avLst>
              <a:gd name="adj" fmla="val 8594"/>
            </a:avLst>
          </a:prstGeom>
          <a:noFill/>
          <a:ln w="57150"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518122" y="3642819"/>
            <a:ext cx="6650181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sz="32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i="1" kern="1200" dirty="0" err="1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MossLight</a:t>
            </a:r>
            <a:r>
              <a:rPr lang="en-US" sz="40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Consulting</a:t>
            </a:r>
            <a:endParaRPr lang="en-US" sz="4000" kern="1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200" kern="1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sz="18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Illuminate - Evaluate - Recalibrate</a:t>
            </a:r>
            <a:endParaRPr lang="en-US" sz="1800" kern="1200" dirty="0">
              <a:solidFill>
                <a:srgbClr val="FFFF00"/>
              </a:solidFill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1909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u="sng" dirty="0">
                <a:latin typeface="Bradley Hand ITC" panose="03070402050302030203" pitchFamily="66" charset="0"/>
              </a:rPr>
              <a:t>Cultural Competency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0101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0" y="359983"/>
            <a:ext cx="9144000" cy="9037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US" sz="6000" b="1" u="sng" dirty="0">
                <a:latin typeface="Bradley Hand ITC" panose="03070402050302030203" pitchFamily="66" charset="0"/>
              </a:rPr>
              <a:t>Today’s Discussion</a:t>
            </a:r>
            <a:endParaRPr sz="6000" b="1" u="sng" dirty="0">
              <a:latin typeface="Bradley Hand ITC" panose="03070402050302030203" pitchFamily="66" charset="0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222770" y="1845648"/>
            <a:ext cx="6808122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Cultural Competency Defined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  <a:cs typeface="Arial" pitchFamily="34" charset="0"/>
              </a:rPr>
              <a:t>Five Essential Elements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200" b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  <a:cs typeface="Arial" pitchFamily="34" charset="0"/>
              </a:rPr>
              <a:t>Integration into the Hiring Process</a:t>
            </a:r>
          </a:p>
          <a:p>
            <a:pPr marL="114300" lvl="0" indent="0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lang="en" sz="2400" b="1" dirty="0"/>
          </a:p>
          <a:p>
            <a:pPr marL="114300" lvl="0" indent="0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lang="en" dirty="0"/>
          </a:p>
          <a:p>
            <a:pPr marL="114300" lvl="0" indent="0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15388" y="1762521"/>
            <a:ext cx="5552902" cy="914400"/>
          </a:xfrm>
          <a:prstGeom prst="rect">
            <a:avLst/>
          </a:prstGeom>
          <a:solidFill>
            <a:srgbClr val="1F497D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>
                <a:solidFill>
                  <a:srgbClr val="002B5C"/>
                </a:solidFill>
                <a:latin typeface="Arial Bold"/>
                <a:ea typeface="+mj-ea"/>
                <a:cs typeface="Arial Bold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Bradley Hand ITC" panose="03070402050302030203" pitchFamily="66" charset="0"/>
                <a:cs typeface="Arial" pitchFamily="34" charset="0"/>
              </a:rPr>
              <a:t>Cultural </a:t>
            </a:r>
            <a:r>
              <a:rPr lang="en-US" sz="3200" b="1" dirty="0">
                <a:solidFill>
                  <a:schemeClr val="bg1"/>
                </a:solidFill>
                <a:latin typeface="Bradley Hand ITC" panose="03070402050302030203" pitchFamily="66" charset="0"/>
                <a:cs typeface="Arial" pitchFamily="34" charset="0"/>
              </a:rPr>
              <a:t>Competency Defined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421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US" sz="3600" b="1" dirty="0">
                <a:latin typeface="Bradley Hand ITC" panose="03070402050302030203" pitchFamily="66" charset="0"/>
              </a:rPr>
              <a:t>What Do We Mean When We Say We Want To Be Culturally Competent?</a:t>
            </a:r>
            <a:endParaRPr sz="3600" b="1" dirty="0">
              <a:latin typeface="Bradley Hand ITC" panose="03070402050302030203" pitchFamily="66" charset="0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565265" y="1530181"/>
            <a:ext cx="6517178" cy="3515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indent="0">
              <a:buNone/>
            </a:pPr>
            <a:r>
              <a:rPr lang="en-US" sz="2400" b="1" dirty="0">
                <a:latin typeface="Bradley Hand ITC" panose="03070402050302030203" pitchFamily="66" charset="0"/>
              </a:rPr>
              <a:t>Cultural competency gives an individual the capacity to effectively function across integrated patterns of human behavior which includes thoughts, communications, actions, customs, beliefs, values and institutions of a racial, ethnic, religious or social group. </a:t>
            </a:r>
          </a:p>
          <a:p>
            <a:pPr marL="127000" lvl="0" indent="0">
              <a:buNone/>
            </a:pPr>
            <a:r>
              <a:rPr lang="en-US" sz="2000" dirty="0"/>
              <a:t>	</a:t>
            </a:r>
            <a:r>
              <a:rPr lang="en-US" sz="1400" dirty="0">
                <a:latin typeface="Bradley Hand ITC" panose="03070402050302030203" pitchFamily="66" charset="0"/>
              </a:rPr>
              <a:t>Cross, T., </a:t>
            </a:r>
            <a:r>
              <a:rPr lang="en-US" sz="1400" dirty="0" err="1">
                <a:latin typeface="Bradley Hand ITC" panose="03070402050302030203" pitchFamily="66" charset="0"/>
              </a:rPr>
              <a:t>Bazron</a:t>
            </a:r>
            <a:r>
              <a:rPr lang="en-US" sz="1400" dirty="0">
                <a:latin typeface="Bradley Hand ITC" panose="03070402050302030203" pitchFamily="66" charset="0"/>
              </a:rPr>
              <a:t>, B., Dennis, K., &amp; Isaacs, M., (1989). Towards A Culturally Competent System of Care, Volume I. Washington, DC: Georgetown University Child Development Center, CASSP Technical Assistance Center.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02684" cy="1070029"/>
          </a:xfrm>
        </p:spPr>
        <p:txBody>
          <a:bodyPr/>
          <a:lstStyle/>
          <a:p>
            <a:pPr algn="ctr"/>
            <a:r>
              <a:rPr lang="en-US" sz="6000" b="1" u="sng" dirty="0">
                <a:latin typeface="Bradley Hand ITC" panose="03070402050302030203" pitchFamily="66" charset="0"/>
              </a:rPr>
              <a:t>Today’s Discussion</a:t>
            </a:r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1"/>
          </p:nvPr>
        </p:nvSpPr>
        <p:spPr>
          <a:xfrm>
            <a:off x="0" y="1449480"/>
            <a:ext cx="6592669" cy="355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  <a:cs typeface="Arial" pitchFamily="34" charset="0"/>
              </a:rPr>
              <a:t>Cultural Competency Defined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b="1" dirty="0" smtClean="0">
              <a:latin typeface="Bradley Hand ITC" panose="03070402050302030203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Bradley Hand ITC" panose="03070402050302030203" pitchFamily="66" charset="0"/>
                <a:cs typeface="Arial" pitchFamily="34" charset="0"/>
              </a:rPr>
              <a:t>Five Essential Elements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Bradley Hand ITC" panose="03070402050302030203" pitchFamily="66" charset="0"/>
                <a:cs typeface="Arial" pitchFamily="34" charset="0"/>
              </a:rPr>
              <a:t>Integration into the Hiring Process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6581" y="2387290"/>
            <a:ext cx="5721709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>
                <a:solidFill>
                  <a:srgbClr val="002B5C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300" b="1" dirty="0" smtClean="0">
                <a:solidFill>
                  <a:schemeClr val="bg1"/>
                </a:solidFill>
                <a:latin typeface="Bradley Hand ITC" panose="03070402050302030203" pitchFamily="66" charset="0"/>
                <a:cs typeface="Arial" pitchFamily="34" charset="0"/>
              </a:rPr>
              <a:t>Five </a:t>
            </a:r>
            <a:r>
              <a:rPr lang="en-US" sz="3300" b="1" dirty="0">
                <a:solidFill>
                  <a:schemeClr val="bg1"/>
                </a:solidFill>
                <a:latin typeface="Bradley Hand ITC" panose="03070402050302030203" pitchFamily="66" charset="0"/>
                <a:cs typeface="Arial" pitchFamily="34" charset="0"/>
              </a:rPr>
              <a:t>Essential Elements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958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08814331"/>
              </p:ext>
            </p:extLst>
          </p:nvPr>
        </p:nvGraphicFramePr>
        <p:xfrm>
          <a:off x="357447" y="24938"/>
          <a:ext cx="8229600" cy="5029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794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20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US" sz="6000" b="1" u="sng" dirty="0">
                <a:latin typeface="Bradley Hand ITC" panose="03070402050302030203" pitchFamily="66" charset="0"/>
              </a:rPr>
              <a:t>Today’s Discussion</a:t>
            </a:r>
            <a:endParaRPr sz="6000" b="1" u="sng" dirty="0">
              <a:latin typeface="Bradley Hand ITC" panose="03070402050302030203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135" y="1795782"/>
            <a:ext cx="6858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Bradley Hand ITC" panose="03070402050302030203" pitchFamily="66" charset="0"/>
              </a:rPr>
              <a:t>Cultural Competency Defined</a:t>
            </a:r>
          </a:p>
          <a:p>
            <a:endParaRPr lang="en-US" sz="3200" dirty="0">
              <a:latin typeface="Bradley Hand ITC" panose="03070402050302030203" pitchFamily="66" charset="0"/>
            </a:endParaRPr>
          </a:p>
          <a:p>
            <a:r>
              <a:rPr lang="en-US" sz="3200" dirty="0">
                <a:latin typeface="Bradley Hand ITC" panose="03070402050302030203" pitchFamily="66" charset="0"/>
              </a:rPr>
              <a:t>Five Essential Elements</a:t>
            </a:r>
          </a:p>
          <a:p>
            <a:endParaRPr lang="en-US" sz="3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49135" y="3617423"/>
            <a:ext cx="74676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>
                <a:solidFill>
                  <a:srgbClr val="002B5C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sz="3300" dirty="0" smtClean="0">
              <a:solidFill>
                <a:schemeClr val="bg1"/>
              </a:solidFill>
              <a:latin typeface="Bradley Hand ITC" panose="03070402050302030203" pitchFamily="66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Integration </a:t>
            </a:r>
            <a:r>
              <a:rPr lang="en-US" sz="3600" dirty="0">
                <a:solidFill>
                  <a:schemeClr val="bg1"/>
                </a:solidFill>
                <a:latin typeface="Bradley Hand ITC" panose="03070402050302030203" pitchFamily="66" charset="0"/>
              </a:rPr>
              <a:t>into the Hiring Process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0175"/>
            <a:ext cx="9143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u="sng" dirty="0">
                <a:latin typeface="Bradley Hand ITC" panose="03070402050302030203" pitchFamily="66" charset="0"/>
              </a:rPr>
              <a:t>Building a Diverse Team</a:t>
            </a:r>
          </a:p>
        </p:txBody>
      </p:sp>
      <p:sp>
        <p:nvSpPr>
          <p:cNvPr id="3" name="Rectangle 2"/>
          <p:cNvSpPr/>
          <p:nvPr/>
        </p:nvSpPr>
        <p:spPr>
          <a:xfrm>
            <a:off x="174566" y="1344425"/>
            <a:ext cx="896943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 b="1" dirty="0">
                <a:latin typeface="Bradley Hand ITC" panose="03070402050302030203" pitchFamily="66" charset="0"/>
                <a:cs typeface="Arial" pitchFamily="34" charset="0"/>
              </a:rPr>
              <a:t>Please discuss your experiences working with diverse populations and speak to any particular strength you have in this area. </a:t>
            </a:r>
          </a:p>
          <a:p>
            <a:pPr marL="457200" indent="-457200">
              <a:buFont typeface="+mj-lt"/>
              <a:buAutoNum type="arabicPeriod"/>
            </a:pPr>
            <a:endParaRPr lang="en-US" sz="1600" b="1" dirty="0">
              <a:latin typeface="Bradley Hand ITC" panose="03070402050302030203" pitchFamily="66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b="1" dirty="0">
                <a:latin typeface="Bradley Hand ITC" panose="03070402050302030203" pitchFamily="66" charset="0"/>
                <a:cs typeface="Arial" pitchFamily="34" charset="0"/>
              </a:rPr>
              <a:t>In your experience, how have privilege and power influenced your interactions with diverse populations?  Tell me about self-reflection on your own identity?</a:t>
            </a:r>
          </a:p>
          <a:p>
            <a:pPr marL="457200" indent="-457200">
              <a:buFont typeface="+mj-lt"/>
              <a:buAutoNum type="arabicPeriod"/>
            </a:pPr>
            <a:endParaRPr lang="en-US" sz="1600" b="1" dirty="0">
              <a:latin typeface="Bradley Hand ITC" panose="03070402050302030203" pitchFamily="66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b="1" dirty="0">
                <a:latin typeface="Bradley Hand ITC" panose="03070402050302030203" pitchFamily="66" charset="0"/>
                <a:cs typeface="Arial" pitchFamily="34" charset="0"/>
              </a:rPr>
              <a:t>In terms of your personal knowledge about cultures other than your own, with which group(s) are you the most familiar?  What indicators allowed you to reach this conclusion?  </a:t>
            </a:r>
          </a:p>
          <a:p>
            <a:pPr marL="457200" indent="-457200">
              <a:buFont typeface="+mj-lt"/>
              <a:buAutoNum type="arabicPeriod"/>
            </a:pPr>
            <a:endParaRPr lang="en-US" sz="1600" b="1" dirty="0">
              <a:latin typeface="Bradley Hand ITC" panose="03070402050302030203" pitchFamily="66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b="1" dirty="0">
                <a:latin typeface="Bradley Hand ITC" panose="03070402050302030203" pitchFamily="66" charset="0"/>
                <a:cs typeface="Arial" pitchFamily="34" charset="0"/>
              </a:rPr>
              <a:t>What is the value of knowing cultural norms when attempting to facilitate healthy dialogue between individuals from different ethnic/cultural backgrounds?</a:t>
            </a:r>
          </a:p>
          <a:p>
            <a:pPr marL="457200" indent="-457200">
              <a:buFont typeface="+mj-lt"/>
              <a:buAutoNum type="arabicPeriod"/>
            </a:pPr>
            <a:endParaRPr lang="en-US" sz="1600" b="1" dirty="0">
              <a:latin typeface="Bradley Hand ITC" panose="03070402050302030203" pitchFamily="66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b="1" dirty="0">
                <a:latin typeface="Bradley Hand ITC" panose="03070402050302030203" pitchFamily="66" charset="0"/>
                <a:cs typeface="Arial" pitchFamily="34" charset="0"/>
              </a:rPr>
              <a:t>How do you see this transferring to your work in regard to adjusting services while communicating effectively with culturally diverse groups?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Bradley Hand ITC" panose="03070402050302030203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5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354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>
                <a:latin typeface="Bradley Hand ITC" panose="03070402050302030203" pitchFamily="66" charset="0"/>
              </a:rPr>
              <a:t>Comments/Thoughts/Discussion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259" y="1214922"/>
            <a:ext cx="62594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radley Hand ITC" panose="03070402050302030203" pitchFamily="66" charset="0"/>
              </a:rPr>
              <a:t>There needs to a conversation  in reference to the breadth of our definition of cultural competency.  What groups should it include?  Does it include socio-economic diversity?</a:t>
            </a:r>
          </a:p>
          <a:p>
            <a:endParaRPr lang="en-US" sz="2400" b="1" dirty="0">
              <a:latin typeface="Bradley Hand ITC" panose="03070402050302030203" pitchFamily="66" charset="0"/>
            </a:endParaRPr>
          </a:p>
          <a:p>
            <a:endParaRPr lang="en-US" sz="2400" b="1" dirty="0">
              <a:latin typeface="Bradley Hand ITC" panose="03070402050302030203" pitchFamily="66" charset="0"/>
            </a:endParaRPr>
          </a:p>
          <a:p>
            <a:r>
              <a:rPr lang="en-US" sz="2400" b="1" dirty="0">
                <a:latin typeface="Bradley Hand ITC" panose="03070402050302030203" pitchFamily="66" charset="0"/>
              </a:rPr>
              <a:t>Purpose of this document is to inform hiring new staff, assessing current staff,  and  training current staff.</a:t>
            </a:r>
          </a:p>
        </p:txBody>
      </p:sp>
    </p:spTree>
    <p:extLst>
      <p:ext uri="{BB962C8B-B14F-4D97-AF65-F5344CB8AC3E}">
        <p14:creationId xmlns:p14="http://schemas.microsoft.com/office/powerpoint/2010/main" val="347696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29" y="473825"/>
            <a:ext cx="3502765" cy="2753879"/>
          </a:xfrm>
          <a:prstGeom prst="roundRect">
            <a:avLst>
              <a:gd name="adj" fmla="val 8594"/>
            </a:avLst>
          </a:prstGeom>
          <a:noFill/>
          <a:ln w="57150"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518122" y="3642819"/>
            <a:ext cx="6650181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sz="32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i="1" kern="1200" dirty="0" err="1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MossLight</a:t>
            </a:r>
            <a:r>
              <a:rPr lang="en-US" sz="40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Consulting</a:t>
            </a:r>
            <a:endParaRPr lang="en-US" sz="4000" kern="1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200" kern="1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buClrTx/>
              <a:buFontTx/>
              <a:buNone/>
            </a:pPr>
            <a:r>
              <a:rPr lang="en-US" sz="1800" b="1" i="1" kern="1200" dirty="0">
                <a:solidFill>
                  <a:srgbClr val="FFFF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Illuminate - Evaluate - Recalibrate</a:t>
            </a:r>
            <a:endParaRPr lang="en-US" sz="1800" kern="1200" dirty="0">
              <a:solidFill>
                <a:srgbClr val="FFFF00"/>
              </a:solidFill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70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461</Words>
  <Application>Microsoft Office PowerPoint</Application>
  <PresentationFormat>On-screen Show (16:9)</PresentationFormat>
  <Paragraphs>65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Calibri</vt:lpstr>
      <vt:lpstr>Georgia</vt:lpstr>
      <vt:lpstr>Arial Bold</vt:lpstr>
      <vt:lpstr>Century Gothic</vt:lpstr>
      <vt:lpstr>Times New Roman</vt:lpstr>
      <vt:lpstr>Lato Hairline</vt:lpstr>
      <vt:lpstr>Arial</vt:lpstr>
      <vt:lpstr>Bradley Hand ITC</vt:lpstr>
      <vt:lpstr>Lato Light</vt:lpstr>
      <vt:lpstr>Eglamour template</vt:lpstr>
      <vt:lpstr>PowerPoint Presentation</vt:lpstr>
      <vt:lpstr>PowerPoint Presentation</vt:lpstr>
      <vt:lpstr>Today’s Discussion</vt:lpstr>
      <vt:lpstr>What Do We Mean When We Say We Want To Be Culturally Competent?</vt:lpstr>
      <vt:lpstr>Today’s Discussion</vt:lpstr>
      <vt:lpstr>PowerPoint Presentation</vt:lpstr>
      <vt:lpstr>Today’s Discussion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 Day - Jan. 3 Welcome Back!</dc:title>
  <dc:creator>Daddy</dc:creator>
  <cp:lastModifiedBy>Daddy</cp:lastModifiedBy>
  <cp:revision>39</cp:revision>
  <cp:lastPrinted>2018-02-21T01:15:47Z</cp:lastPrinted>
  <dcterms:modified xsi:type="dcterms:W3CDTF">2018-04-05T14:34:10Z</dcterms:modified>
</cp:coreProperties>
</file>